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4140" r:id="rId1"/>
  </p:sldMasterIdLst>
  <p:notesMasterIdLst>
    <p:notesMasterId r:id="rId24"/>
  </p:notesMasterIdLst>
  <p:sldIdLst>
    <p:sldId id="256" r:id="rId2"/>
    <p:sldId id="258" r:id="rId3"/>
    <p:sldId id="259" r:id="rId4"/>
    <p:sldId id="268" r:id="rId5"/>
    <p:sldId id="269" r:id="rId6"/>
    <p:sldId id="270" r:id="rId7"/>
    <p:sldId id="271" r:id="rId8"/>
    <p:sldId id="266" r:id="rId9"/>
    <p:sldId id="272" r:id="rId10"/>
    <p:sldId id="285" r:id="rId11"/>
    <p:sldId id="278" r:id="rId12"/>
    <p:sldId id="279" r:id="rId13"/>
    <p:sldId id="280" r:id="rId14"/>
    <p:sldId id="281" r:id="rId15"/>
    <p:sldId id="282" r:id="rId16"/>
    <p:sldId id="277" r:id="rId17"/>
    <p:sldId id="283" r:id="rId18"/>
    <p:sldId id="286" r:id="rId19"/>
    <p:sldId id="284" r:id="rId20"/>
    <p:sldId id="288" r:id="rId21"/>
    <p:sldId id="287" r:id="rId22"/>
    <p:sldId id="264" r:id="rId23"/>
  </p:sldIdLst>
  <p:sldSz cx="14630400" cy="8229600"/>
  <p:notesSz cx="8229600" cy="14630400"/>
  <p:embeddedFontLst>
    <p:embeddedFont>
      <p:font typeface="Barlow Bold"/>
      <p:bold r:id="rId25"/>
    </p:embeddedFont>
    <p:embeddedFont>
      <p:font typeface="Montserrat" panose="00000500000000000000" pitchFamily="2" charset="-94"/>
      <p:regular r:id="rId26"/>
      <p:bold r:id="rId27"/>
    </p:embeddedFont>
    <p:embeddedFont>
      <p:font typeface="PT Sans" panose="020B0503020203020204" pitchFamily="34" charset="-94"/>
      <p:regular r:id="rId28"/>
      <p:bold r:id="rId29"/>
      <p:italic r:id="rId30"/>
      <p:boldItalic r:id="rId31"/>
    </p:embeddedFont>
    <p:embeddedFont>
      <p:font typeface="Tw Cen MT" panose="020B0602020104020603" pitchFamily="34" charset="0"/>
      <p:regular r:id="rId32"/>
      <p:bold r:id="rId33"/>
      <p:italic r:id="rId34"/>
      <p:boldItalic r:id="rId35"/>
    </p:embeddedFont>
    <p:embeddedFont>
      <p:font typeface="Tw Cen MT Condensed" panose="020B0606020104020203" pitchFamily="34" charset="0"/>
      <p:regular r:id="rId36"/>
      <p:bold r:id="rId37"/>
    </p:embeddedFont>
    <p:embeddedFont>
      <p:font typeface="Wingdings 3" panose="05040102010807070707" pitchFamily="18" charset="2"/>
      <p:regular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6E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65" autoAdjust="0"/>
    <p:restoredTop sz="94610"/>
  </p:normalViewPr>
  <p:slideViewPr>
    <p:cSldViewPr snapToGrid="0" snapToObjects="1">
      <p:cViewPr varScale="1">
        <p:scale>
          <a:sx n="93" d="100"/>
          <a:sy n="93" d="100"/>
        </p:scale>
        <p:origin x="5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467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8FA9-94BB-8A41-1A3F-5B1BAA6FD5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31DC8-0EB6-BB94-D63D-2786311638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22E25C-9560-F3BD-4E8E-3F2682CCD74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E90472-55C3-4530-6739-BB495BFF01D4}"/>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081517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1A35B-4EC3-6B47-D885-E81AFCC9B9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28C355-D3B4-81D9-8BB1-1F6FA3BBA2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7D0F1B-C1A0-A7CD-7AF7-F5544BD7D3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044A8F-1BE1-8D37-9457-4DECF1B50926}"/>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741693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48F4C-D0A4-9BA7-AE2F-BCD431A21B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0D9015-3255-75FF-537B-58A6BE9FBF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25F9A-522A-EAA8-2A57-3600AFD024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CC40BB-3611-E579-B937-12CB171961CA}"/>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309854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F1FA5-C922-CAB0-5ABE-E9F4E989A7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66E0F7-2C03-76EF-E2BA-45FE1F40D9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0351F9-0B3D-513F-C74D-8F419C88D9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F91274-21F4-5F44-6232-5244C8FB71D4}"/>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357788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1"/>
            <a:ext cx="14630400" cy="54864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48640" y="5952164"/>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Subtitle 2"/>
          <p:cNvSpPr>
            <a:spLocks noGrp="1"/>
          </p:cNvSpPr>
          <p:nvPr>
            <p:ph type="subTitle" idx="1"/>
          </p:nvPr>
        </p:nvSpPr>
        <p:spPr>
          <a:xfrm>
            <a:off x="10332720" y="5952164"/>
            <a:ext cx="3840480" cy="1755648"/>
          </a:xfrm>
        </p:spPr>
        <p:txBody>
          <a:bodyPr lIns="91440" rIns="91440" anchor="ctr">
            <a:normAutofit/>
          </a:bodyPr>
          <a:lstStyle>
            <a:lvl1pPr marL="0" indent="0" algn="l">
              <a:lnSpc>
                <a:spcPct val="100000"/>
              </a:lnSpc>
              <a:spcBef>
                <a:spcPts val="0"/>
              </a:spcBef>
              <a:buNone/>
              <a:defRPr sz="2160">
                <a:solidFill>
                  <a:schemeClr val="tx1">
                    <a:lumMod val="95000"/>
                    <a:lumOff val="5000"/>
                  </a:schemeClr>
                </a:solidFill>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vl6pPr marL="2743200" indent="0" algn="ctr">
              <a:buNone/>
              <a:defRPr sz="2160"/>
            </a:lvl6pPr>
            <a:lvl7pPr marL="3291840" indent="0" algn="ctr">
              <a:buNone/>
              <a:defRPr sz="2160"/>
            </a:lvl7pPr>
            <a:lvl8pPr marL="3840480" indent="0" algn="ctr">
              <a:buNone/>
              <a:defRPr sz="2160"/>
            </a:lvl8pPr>
            <a:lvl9pPr marL="438912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8A87A34-81AB-432B-8DAE-1953F412C126}" type="datetimeFigureOut">
              <a:rPr lang="en-US" smtClean="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962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2434813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1" y="914400"/>
            <a:ext cx="3154680" cy="649224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1188721" y="914400"/>
            <a:ext cx="9098280" cy="64922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7" name="Straight Connector 6"/>
          <p:cNvCxnSpPr/>
          <p:nvPr/>
        </p:nvCxnSpPr>
        <p:spPr>
          <a:xfrm rot="5400000" flipV="1">
            <a:off x="12070080" y="71116"/>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0556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8498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196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2077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398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084364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2496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43892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9318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1580506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34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14630400" cy="54864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8640" y="5952164"/>
            <a:ext cx="9326880" cy="1755648"/>
          </a:xfrm>
        </p:spPr>
        <p:txBody>
          <a:bodyPr anchor="ctr">
            <a:normAutofit/>
          </a:bodyPr>
          <a:lstStyle>
            <a:lvl1pPr algn="r">
              <a:defRPr sz="6000" b="0" spc="240" baseline="0"/>
            </a:lvl1pPr>
          </a:lstStyle>
          <a:p>
            <a:r>
              <a:rPr lang="en-US"/>
              <a:t>Click to edit Master title style</a:t>
            </a:r>
            <a:endParaRPr lang="en-US" dirty="0"/>
          </a:p>
        </p:txBody>
      </p:sp>
      <p:sp>
        <p:nvSpPr>
          <p:cNvPr id="3" name="Text Placeholder 2"/>
          <p:cNvSpPr>
            <a:spLocks noGrp="1"/>
          </p:cNvSpPr>
          <p:nvPr>
            <p:ph type="body" idx="1"/>
          </p:nvPr>
        </p:nvSpPr>
        <p:spPr>
          <a:xfrm>
            <a:off x="10332720" y="5952164"/>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18235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28954" y="702259"/>
            <a:ext cx="11664086" cy="179953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228952" y="2743200"/>
            <a:ext cx="5705856"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87184" y="2743200"/>
            <a:ext cx="5705856"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5825092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28954" y="2615563"/>
            <a:ext cx="5705856" cy="987552"/>
          </a:xfrm>
        </p:spPr>
        <p:txBody>
          <a:bodyPr lIns="137160" rIns="137160" anchor="ctr">
            <a:normAutofit/>
          </a:bodyPr>
          <a:lstStyle>
            <a:lvl1pPr marL="0" indent="0">
              <a:spcBef>
                <a:spcPts val="0"/>
              </a:spcBef>
              <a:spcAft>
                <a:spcPts val="0"/>
              </a:spcAft>
              <a:buNone/>
              <a:defRPr sz="2760" b="0" cap="none" baseline="0">
                <a:solidFill>
                  <a:schemeClr val="accent1"/>
                </a:solidFill>
                <a:latin typeface="+mn-lt"/>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28954" y="3561346"/>
            <a:ext cx="5705856" cy="40098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189066" y="2615563"/>
            <a:ext cx="5705856" cy="987552"/>
          </a:xfrm>
        </p:spPr>
        <p:txBody>
          <a:bodyPr lIns="137160" rIns="137160" anchor="ctr">
            <a:normAutofit/>
          </a:bodyPr>
          <a:lstStyle>
            <a:lvl1pPr marL="0" indent="0">
              <a:spcBef>
                <a:spcPts val="0"/>
              </a:spcBef>
              <a:spcAft>
                <a:spcPts val="0"/>
              </a:spcAft>
              <a:buNone/>
              <a:defRPr lang="en-US" sz="2760" b="0" kern="1200" cap="none" baseline="0" dirty="0">
                <a:solidFill>
                  <a:schemeClr val="accent1"/>
                </a:solidFill>
                <a:latin typeface="+mn-lt"/>
                <a:ea typeface="+mn-ea"/>
                <a:cs typeface="+mn-cs"/>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marL="0" lvl="0" indent="0" algn="l" defTabSz="1097280" rtl="0" eaLnBrk="1" latinLnBrk="0" hangingPunct="1">
              <a:lnSpc>
                <a:spcPct val="90000"/>
              </a:lnSpc>
              <a:spcBef>
                <a:spcPts val="2160"/>
              </a:spcBef>
              <a:buNone/>
            </a:pPr>
            <a:r>
              <a:rPr lang="en-US"/>
              <a:t>Click to edit Master text styles</a:t>
            </a:r>
          </a:p>
        </p:txBody>
      </p:sp>
      <p:sp>
        <p:nvSpPr>
          <p:cNvPr id="6" name="Content Placeholder 5"/>
          <p:cNvSpPr>
            <a:spLocks noGrp="1"/>
          </p:cNvSpPr>
          <p:nvPr>
            <p:ph sz="quarter" idx="4"/>
          </p:nvPr>
        </p:nvSpPr>
        <p:spPr>
          <a:xfrm>
            <a:off x="7189066" y="3561346"/>
            <a:ext cx="5705856" cy="40098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11/17/2024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7118575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3325319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5956048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228954" y="565811"/>
            <a:ext cx="5266944" cy="2084832"/>
          </a:xfrm>
        </p:spPr>
        <p:txBody>
          <a:bodyPr>
            <a:noAutofit/>
          </a:bodyPr>
          <a:lstStyle>
            <a:lvl1pPr>
              <a:lnSpc>
                <a:spcPct val="80000"/>
              </a:lnSpc>
              <a:defRPr sz="4800"/>
            </a:lvl1pPr>
          </a:lstStyle>
          <a:p>
            <a:r>
              <a:rPr lang="en-US"/>
              <a:t>Click to edit Master title style</a:t>
            </a:r>
            <a:endParaRPr lang="en-US" dirty="0"/>
          </a:p>
        </p:txBody>
      </p:sp>
      <p:sp>
        <p:nvSpPr>
          <p:cNvPr id="3" name="Content Placeholder 2"/>
          <p:cNvSpPr>
            <a:spLocks noGrp="1"/>
          </p:cNvSpPr>
          <p:nvPr>
            <p:ph idx="1"/>
          </p:nvPr>
        </p:nvSpPr>
        <p:spPr>
          <a:xfrm>
            <a:off x="6858000" y="987552"/>
            <a:ext cx="6814109" cy="6221578"/>
          </a:xfrm>
        </p:spPr>
        <p:txBody>
          <a:bodyPr/>
          <a:lstStyle>
            <a:lvl1pPr>
              <a:defRPr sz="2880"/>
            </a:lvl1pPr>
            <a:lvl2pPr>
              <a:defRPr sz="2400"/>
            </a:lvl2pPr>
            <a:lvl3pPr>
              <a:defRPr sz="192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28954" y="2709007"/>
            <a:ext cx="5266944" cy="4514753"/>
          </a:xfrm>
        </p:spPr>
        <p:txBody>
          <a:bodyPr lIns="91440" rIns="91440">
            <a:normAutofit/>
          </a:bodyPr>
          <a:lstStyle>
            <a:lvl1pPr marL="0" indent="0">
              <a:lnSpc>
                <a:spcPct val="108000"/>
              </a:lnSpc>
              <a:spcBef>
                <a:spcPts val="720"/>
              </a:spcBef>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3854421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5952166"/>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4626742" cy="5486400"/>
          </a:xfrm>
          <a:solidFill>
            <a:schemeClr val="accent1">
              <a:lumMod val="60000"/>
              <a:lumOff val="40000"/>
            </a:schemeClr>
          </a:solidFill>
        </p:spPr>
        <p:txBody>
          <a:bodyPr lIns="457200" tIns="365760" rIns="45720" bIns="45720"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332720" y="5952166"/>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11/17/2024</a:t>
            </a:fld>
            <a:endParaRPr lang="en-US" dirty="0"/>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902770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8954" y="702259"/>
            <a:ext cx="11664086" cy="179953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28954" y="2743200"/>
            <a:ext cx="11664088" cy="4828032"/>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28955" y="7764845"/>
            <a:ext cx="2584972"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48A87A34-81AB-432B-8DAE-1953F412C126}" type="datetimeFigureOut">
              <a:rPr lang="en-US" smtClean="0"/>
              <a:pPr/>
              <a:t>11/17/2024</a:t>
            </a:fld>
            <a:endParaRPr lang="en-US" dirty="0"/>
          </a:p>
        </p:txBody>
      </p:sp>
      <p:sp>
        <p:nvSpPr>
          <p:cNvPr id="5" name="Footer Placeholder 4"/>
          <p:cNvSpPr>
            <a:spLocks noGrp="1"/>
          </p:cNvSpPr>
          <p:nvPr>
            <p:ph type="ftr" sz="quarter" idx="3"/>
          </p:nvPr>
        </p:nvSpPr>
        <p:spPr>
          <a:xfrm>
            <a:off x="5811519" y="7764845"/>
            <a:ext cx="7081751" cy="329184"/>
          </a:xfrm>
          <a:prstGeom prst="rect">
            <a:avLst/>
          </a:prstGeom>
        </p:spPr>
        <p:txBody>
          <a:bodyPr vert="horz" lIns="91440" tIns="45720" rIns="91440" bIns="45720" rtlCol="0" anchor="ctr"/>
          <a:lstStyle>
            <a:lvl1pPr algn="r">
              <a:defRPr sz="12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3004800" y="7764845"/>
            <a:ext cx="1168400"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6D22F896-40B5-4ADD-8801-0D06FADFA095}" type="slidenum">
              <a:rPr lang="en-US" smtClean="0"/>
              <a:pPr/>
              <a:t>‹#›</a:t>
            </a:fld>
            <a:endParaRPr lang="en-US" dirty="0"/>
          </a:p>
        </p:txBody>
      </p:sp>
      <p:cxnSp>
        <p:nvCxnSpPr>
          <p:cNvPr id="7" name="Straight Connector 6"/>
          <p:cNvCxnSpPr/>
          <p:nvPr/>
        </p:nvCxnSpPr>
        <p:spPr>
          <a:xfrm flipV="1">
            <a:off x="914400" y="991589"/>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056897"/>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 id="2147484156" r:id="rId16"/>
    <p:sldLayoutId id="2147484157" r:id="rId17"/>
    <p:sldLayoutId id="2147484158" r:id="rId18"/>
    <p:sldLayoutId id="2147484159" r:id="rId19"/>
    <p:sldLayoutId id="2147484160" r:id="rId20"/>
  </p:sldLayoutIdLst>
  <p:hf sldNum="0" hdr="0" ftr="0" dt="0"/>
  <p:txStyles>
    <p:titleStyle>
      <a:lvl1pPr algn="l" defTabSz="1097280" rtl="0" eaLnBrk="1" latinLnBrk="0" hangingPunct="1">
        <a:lnSpc>
          <a:spcPct val="80000"/>
        </a:lnSpc>
        <a:spcBef>
          <a:spcPct val="0"/>
        </a:spcBef>
        <a:buNone/>
        <a:defRPr sz="6000" kern="1200" cap="all" spc="120" baseline="0">
          <a:solidFill>
            <a:schemeClr val="tx1">
              <a:lumMod val="95000"/>
              <a:lumOff val="5000"/>
            </a:schemeClr>
          </a:solidFill>
          <a:latin typeface="+mj-lt"/>
          <a:ea typeface="+mj-ea"/>
          <a:cs typeface="+mj-cs"/>
        </a:defRPr>
      </a:lvl1pPr>
    </p:titleStyle>
    <p:bodyStyle>
      <a:lvl1pPr marL="109728" indent="-109728" algn="l" defTabSz="1097280" rtl="0" eaLnBrk="1" latinLnBrk="0" hangingPunct="1">
        <a:lnSpc>
          <a:spcPct val="90000"/>
        </a:lnSpc>
        <a:spcBef>
          <a:spcPts val="1440"/>
        </a:spcBef>
        <a:spcAft>
          <a:spcPts val="240"/>
        </a:spcAft>
        <a:buClr>
          <a:schemeClr val="accent1"/>
        </a:buClr>
        <a:buSzPct val="100000"/>
        <a:buFont typeface="Tw Cen MT" panose="020B0602020104020603" pitchFamily="34" charset="0"/>
        <a:buChar char=" "/>
        <a:defRPr sz="2640" kern="1200">
          <a:solidFill>
            <a:schemeClr val="tx1"/>
          </a:solidFill>
          <a:latin typeface="+mn-lt"/>
          <a:ea typeface="+mn-ea"/>
          <a:cs typeface="+mn-cs"/>
        </a:defRPr>
      </a:lvl1pPr>
      <a:lvl2pPr marL="318211" indent="-164592" algn="l" defTabSz="1097280" rtl="0" eaLnBrk="1" latinLnBrk="0" hangingPunct="1">
        <a:lnSpc>
          <a:spcPct val="90000"/>
        </a:lnSpc>
        <a:spcBef>
          <a:spcPts val="240"/>
        </a:spcBef>
        <a:spcAft>
          <a:spcPts val="480"/>
        </a:spcAft>
        <a:buClr>
          <a:schemeClr val="accent1"/>
        </a:buClr>
        <a:buFont typeface="Wingdings 3" pitchFamily="18" charset="2"/>
        <a:buChar char=""/>
        <a:defRPr sz="2160" kern="1200">
          <a:solidFill>
            <a:schemeClr val="tx1"/>
          </a:solidFill>
          <a:latin typeface="+mn-lt"/>
          <a:ea typeface="+mn-ea"/>
          <a:cs typeface="+mn-cs"/>
        </a:defRPr>
      </a:lvl2pPr>
      <a:lvl3pPr marL="537667"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3pPr>
      <a:lvl4pPr marL="713232"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4pPr>
      <a:lvl5pPr marL="932688"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5pPr>
      <a:lvl6pPr marL="1097280"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6pPr>
      <a:lvl7pPr marL="1272845"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7pPr>
      <a:lvl8pPr marL="1459382"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8pPr>
      <a:lvl9pPr marL="1634947"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sp>
        <p:nvSpPr>
          <p:cNvPr id="3" name="Text 0"/>
          <p:cNvSpPr/>
          <p:nvPr/>
        </p:nvSpPr>
        <p:spPr>
          <a:xfrm>
            <a:off x="864037" y="973931"/>
            <a:ext cx="8136125" cy="2436376"/>
          </a:xfrm>
          <a:prstGeom prst="rect">
            <a:avLst/>
          </a:prstGeom>
          <a:noFill/>
          <a:ln/>
        </p:spPr>
        <p:txBody>
          <a:bodyPr wrap="square" lIns="0" tIns="0" rIns="0" bIns="0" rtlCol="0" anchor="t"/>
          <a:lstStyle/>
          <a:p>
            <a:pPr marL="0" indent="0">
              <a:lnSpc>
                <a:spcPts val="6350"/>
              </a:lnSpc>
              <a:buNone/>
            </a:pPr>
            <a:r>
              <a:rPr lang="en-US" sz="5100" b="1" dirty="0">
                <a:solidFill>
                  <a:srgbClr val="7068F4"/>
                </a:solidFill>
                <a:ea typeface="Barlow Bold" pitchFamily="34" charset="-122"/>
                <a:cs typeface="Barlow Bold" pitchFamily="34" charset="-120"/>
              </a:rPr>
              <a:t>Breast Cancer Wisconsin Veri Seti </a:t>
            </a:r>
            <a:r>
              <a:rPr lang="en-US" sz="5100" b="1" dirty="0" err="1">
                <a:solidFill>
                  <a:srgbClr val="7068F4"/>
                </a:solidFill>
                <a:ea typeface="Barlow Bold" pitchFamily="34" charset="-122"/>
                <a:cs typeface="Barlow Bold" pitchFamily="34" charset="-120"/>
              </a:rPr>
              <a:t>ile</a:t>
            </a:r>
            <a:r>
              <a:rPr lang="en-US" sz="5100" b="1" dirty="0">
                <a:solidFill>
                  <a:srgbClr val="7068F4"/>
                </a:solidFill>
                <a:ea typeface="Barlow Bold" pitchFamily="34" charset="-122"/>
                <a:cs typeface="Barlow Bold" pitchFamily="34" charset="-120"/>
              </a:rPr>
              <a:t> </a:t>
            </a:r>
            <a:r>
              <a:rPr lang="en-US" sz="5100" b="1" dirty="0" err="1">
                <a:solidFill>
                  <a:srgbClr val="7068F4"/>
                </a:solidFill>
                <a:ea typeface="Barlow Bold" pitchFamily="34" charset="-122"/>
                <a:cs typeface="Barlow Bold" pitchFamily="34" charset="-120"/>
              </a:rPr>
              <a:t>Kanser</a:t>
            </a:r>
            <a:r>
              <a:rPr lang="en-US" sz="5100" b="1" dirty="0">
                <a:solidFill>
                  <a:srgbClr val="7068F4"/>
                </a:solidFill>
                <a:ea typeface="Barlow Bold" pitchFamily="34" charset="-122"/>
                <a:cs typeface="Barlow Bold" pitchFamily="34" charset="-120"/>
              </a:rPr>
              <a:t> </a:t>
            </a:r>
            <a:r>
              <a:rPr lang="en-US" sz="5100" b="1" dirty="0" err="1">
                <a:solidFill>
                  <a:srgbClr val="7068F4"/>
                </a:solidFill>
                <a:ea typeface="Barlow Bold" pitchFamily="34" charset="-122"/>
                <a:cs typeface="Barlow Bold" pitchFamily="34" charset="-120"/>
              </a:rPr>
              <a:t>Teşhisinde</a:t>
            </a:r>
            <a:r>
              <a:rPr lang="en-US" sz="5100" b="1" dirty="0">
                <a:solidFill>
                  <a:srgbClr val="7068F4"/>
                </a:solidFill>
                <a:ea typeface="Barlow Bold" pitchFamily="34" charset="-122"/>
                <a:cs typeface="Barlow Bold" pitchFamily="34" charset="-120"/>
              </a:rPr>
              <a:t> </a:t>
            </a:r>
            <a:r>
              <a:rPr lang="en-US" sz="5100" b="1" dirty="0" err="1">
                <a:solidFill>
                  <a:srgbClr val="7068F4"/>
                </a:solidFill>
                <a:ea typeface="Barlow Bold" pitchFamily="34" charset="-122"/>
                <a:cs typeface="Barlow Bold" pitchFamily="34" charset="-120"/>
              </a:rPr>
              <a:t>Boyut</a:t>
            </a:r>
            <a:r>
              <a:rPr lang="en-US" sz="5100" b="1" dirty="0">
                <a:solidFill>
                  <a:srgbClr val="7068F4"/>
                </a:solidFill>
                <a:ea typeface="Barlow Bold" pitchFamily="34" charset="-122"/>
                <a:cs typeface="Barlow Bold" pitchFamily="34" charset="-120"/>
              </a:rPr>
              <a:t> İndirme Tekniklerinin Etkisi</a:t>
            </a:r>
            <a:endParaRPr lang="en-US" sz="5100" dirty="0"/>
          </a:p>
        </p:txBody>
      </p:sp>
      <p:sp>
        <p:nvSpPr>
          <p:cNvPr id="4" name="Text 1"/>
          <p:cNvSpPr/>
          <p:nvPr/>
        </p:nvSpPr>
        <p:spPr>
          <a:xfrm>
            <a:off x="864037" y="4386767"/>
            <a:ext cx="7415927" cy="2765346"/>
          </a:xfrm>
          <a:prstGeom prst="rect">
            <a:avLst/>
          </a:prstGeom>
          <a:noFill/>
          <a:ln/>
        </p:spPr>
        <p:txBody>
          <a:bodyPr wrap="square" lIns="0" tIns="0" rIns="0" bIns="0" rtlCol="0" anchor="t"/>
          <a:lstStyle/>
          <a:p>
            <a:pPr marL="0" indent="0">
              <a:lnSpc>
                <a:spcPts val="3100"/>
              </a:lnSpc>
              <a:buNone/>
            </a:pPr>
            <a:r>
              <a:rPr lang="en-US" sz="1900" dirty="0">
                <a:solidFill>
                  <a:srgbClr val="272525"/>
                </a:solidFill>
                <a:ea typeface="Montserrat" pitchFamily="34" charset="-122"/>
                <a:cs typeface="Montserrat" pitchFamily="34" charset="-120"/>
              </a:rPr>
              <a:t>Breast Cancer Wisconsin </a:t>
            </a:r>
            <a:r>
              <a:rPr lang="en-US" sz="1900" dirty="0" err="1">
                <a:solidFill>
                  <a:srgbClr val="272525"/>
                </a:solidFill>
                <a:ea typeface="Montserrat" pitchFamily="34" charset="-122"/>
                <a:cs typeface="Montserrat" pitchFamily="34" charset="-120"/>
              </a:rPr>
              <a:t>veri</a:t>
            </a:r>
            <a:r>
              <a:rPr lang="en-US" sz="1900" dirty="0">
                <a:solidFill>
                  <a:srgbClr val="272525"/>
                </a:solidFill>
                <a:ea typeface="Montserrat" pitchFamily="34" charset="-122"/>
                <a:cs typeface="Montserrat" pitchFamily="34" charset="-120"/>
              </a:rPr>
              <a:t> setini kullanarak farklı boyut indirgeme tekniklerinin sınıflandırma algoritmalarının performansına etkisini </a:t>
            </a:r>
            <a:r>
              <a:rPr lang="en-US" sz="1900" dirty="0" err="1">
                <a:solidFill>
                  <a:srgbClr val="272525"/>
                </a:solidFill>
                <a:ea typeface="Montserrat" pitchFamily="34" charset="-122"/>
                <a:cs typeface="Montserrat" pitchFamily="34" charset="-120"/>
              </a:rPr>
              <a:t>incelemeyi</a:t>
            </a:r>
            <a:r>
              <a:rPr lang="en-US" sz="1900" dirty="0">
                <a:solidFill>
                  <a:srgbClr val="272525"/>
                </a:solidFill>
                <a:ea typeface="Montserrat" pitchFamily="34" charset="-122"/>
                <a:cs typeface="Montserrat" pitchFamily="34" charset="-120"/>
              </a:rPr>
              <a:t> </a:t>
            </a:r>
            <a:r>
              <a:rPr lang="en-US" sz="1900" dirty="0" err="1">
                <a:solidFill>
                  <a:srgbClr val="272525"/>
                </a:solidFill>
                <a:ea typeface="Montserrat" pitchFamily="34" charset="-122"/>
                <a:cs typeface="Montserrat" pitchFamily="34" charset="-120"/>
              </a:rPr>
              <a:t>hedefliyoruz</a:t>
            </a:r>
            <a:r>
              <a:rPr lang="en-US" sz="1900" dirty="0">
                <a:solidFill>
                  <a:srgbClr val="272525"/>
                </a:solidFill>
                <a:ea typeface="Montserrat" pitchFamily="34" charset="-122"/>
                <a:cs typeface="Montserrat" pitchFamily="34" charset="-120"/>
              </a:rPr>
              <a:t>.</a:t>
            </a:r>
          </a:p>
          <a:p>
            <a:pPr marL="0" indent="0">
              <a:lnSpc>
                <a:spcPts val="3100"/>
              </a:lnSpc>
              <a:buNone/>
            </a:pPr>
            <a:r>
              <a:rPr lang="en-US" sz="1900" dirty="0" err="1">
                <a:solidFill>
                  <a:srgbClr val="272525"/>
                </a:solidFill>
                <a:ea typeface="Montserrat" pitchFamily="34" charset="-122"/>
                <a:cs typeface="Montserrat" pitchFamily="34" charset="-120"/>
              </a:rPr>
              <a:t>Çeşitli</a:t>
            </a:r>
            <a:r>
              <a:rPr lang="en-US" sz="1900" dirty="0">
                <a:solidFill>
                  <a:srgbClr val="272525"/>
                </a:solidFill>
                <a:ea typeface="Montserrat" pitchFamily="34" charset="-122"/>
                <a:cs typeface="Montserrat" pitchFamily="34" charset="-120"/>
              </a:rPr>
              <a:t> yöntemleri uygulayarak, boyut indirgeme </a:t>
            </a:r>
            <a:r>
              <a:rPr lang="en-US" sz="1900" dirty="0" err="1">
                <a:solidFill>
                  <a:srgbClr val="272525"/>
                </a:solidFill>
                <a:ea typeface="Montserrat" pitchFamily="34" charset="-122"/>
                <a:cs typeface="Montserrat" pitchFamily="34" charset="-120"/>
              </a:rPr>
              <a:t>tekniklerinin</a:t>
            </a:r>
            <a:r>
              <a:rPr lang="en-US" sz="1900" dirty="0">
                <a:solidFill>
                  <a:srgbClr val="272525"/>
                </a:solidFill>
                <a:ea typeface="Montserrat" pitchFamily="34" charset="-122"/>
                <a:cs typeface="Montserrat" pitchFamily="34" charset="-120"/>
              </a:rPr>
              <a:t> </a:t>
            </a:r>
            <a:r>
              <a:rPr lang="en-US" sz="1900" dirty="0" err="1">
                <a:solidFill>
                  <a:srgbClr val="272525"/>
                </a:solidFill>
                <a:ea typeface="Montserrat" pitchFamily="34" charset="-122"/>
                <a:cs typeface="Montserrat" pitchFamily="34" charset="-120"/>
              </a:rPr>
              <a:t>kanser</a:t>
            </a:r>
            <a:r>
              <a:rPr lang="en-US" sz="1900" dirty="0">
                <a:solidFill>
                  <a:srgbClr val="272525"/>
                </a:solidFill>
                <a:ea typeface="Montserrat" pitchFamily="34" charset="-122"/>
                <a:cs typeface="Montserrat" pitchFamily="34" charset="-120"/>
              </a:rPr>
              <a:t> teşhisinde önemli bir rol oynadığını ortaya koymayı hedefliyoruz.</a:t>
            </a:r>
            <a:endParaRPr lang="en-US" sz="1900" dirty="0"/>
          </a:p>
        </p:txBody>
      </p:sp>
      <p:pic>
        <p:nvPicPr>
          <p:cNvPr id="5" name="Image 0" descr="preencoded.png">
            <a:extLst>
              <a:ext uri="{FF2B5EF4-FFF2-40B4-BE49-F238E27FC236}">
                <a16:creationId xmlns:a16="http://schemas.microsoft.com/office/drawing/2014/main" id="{91D8C93C-4E0F-2BEC-3A3C-80AEAAF1F0CF}"/>
              </a:ext>
            </a:extLst>
          </p:cNvPr>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B6A22-D0D6-CD3D-5EEB-D34723F586D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51C80A2-27CE-8CC1-13EE-736F2E369E61}"/>
              </a:ext>
            </a:extLst>
          </p:cNvPr>
          <p:cNvSpPr/>
          <p:nvPr/>
        </p:nvSpPr>
        <p:spPr>
          <a:xfrm>
            <a:off x="647819" y="630674"/>
            <a:ext cx="6257092" cy="609005"/>
          </a:xfrm>
          <a:prstGeom prst="rect">
            <a:avLst/>
          </a:prstGeom>
          <a:noFill/>
          <a:ln/>
        </p:spPr>
        <p:txBody>
          <a:bodyPr wrap="none" lIns="0" tIns="0" rIns="0" bIns="0" rtlCol="0" anchor="t"/>
          <a:lstStyle/>
          <a:p>
            <a:pPr marL="0" indent="0">
              <a:lnSpc>
                <a:spcPts val="4750"/>
              </a:lnSpc>
              <a:buNone/>
            </a:pPr>
            <a:r>
              <a:rPr lang="en-US" sz="3800" b="1" dirty="0">
                <a:solidFill>
                  <a:srgbClr val="7068F4"/>
                </a:solidFill>
                <a:latin typeface="Barlow Bold" pitchFamily="34" charset="0"/>
                <a:ea typeface="Barlow Bold" pitchFamily="34" charset="-122"/>
                <a:cs typeface="Barlow Bold" pitchFamily="34" charset="-120"/>
              </a:rPr>
              <a:t>Veri Analizi ve Görselleştirme</a:t>
            </a:r>
            <a:endParaRPr lang="en-US" sz="3800" dirty="0"/>
          </a:p>
        </p:txBody>
      </p:sp>
      <p:sp>
        <p:nvSpPr>
          <p:cNvPr id="4" name="Text 1">
            <a:extLst>
              <a:ext uri="{FF2B5EF4-FFF2-40B4-BE49-F238E27FC236}">
                <a16:creationId xmlns:a16="http://schemas.microsoft.com/office/drawing/2014/main" id="{9D5E8596-0CC4-AB46-554D-973488544655}"/>
              </a:ext>
            </a:extLst>
          </p:cNvPr>
          <p:cNvSpPr/>
          <p:nvPr/>
        </p:nvSpPr>
        <p:spPr>
          <a:xfrm>
            <a:off x="647819" y="5165408"/>
            <a:ext cx="2435781" cy="304443"/>
          </a:xfrm>
          <a:prstGeom prst="rect">
            <a:avLst/>
          </a:prstGeom>
          <a:noFill/>
          <a:ln/>
        </p:spPr>
        <p:txBody>
          <a:bodyPr wrap="none" lIns="0" tIns="0" rIns="0" bIns="0" rtlCol="0" anchor="t"/>
          <a:lstStyle/>
          <a:p>
            <a:pPr marL="0" indent="0">
              <a:lnSpc>
                <a:spcPts val="2350"/>
              </a:lnSpc>
              <a:buNone/>
            </a:pPr>
            <a:r>
              <a:rPr lang="en-US" sz="1900" b="1" dirty="0">
                <a:solidFill>
                  <a:srgbClr val="7068F4"/>
                </a:solidFill>
                <a:latin typeface="Barlow Bold" pitchFamily="34" charset="0"/>
                <a:ea typeface="Barlow Bold" pitchFamily="34" charset="-122"/>
                <a:cs typeface="Barlow Bold" pitchFamily="34" charset="-120"/>
              </a:rPr>
              <a:t>PCA Scatter Plot</a:t>
            </a:r>
            <a:endParaRPr lang="en-US" sz="1900" dirty="0"/>
          </a:p>
        </p:txBody>
      </p:sp>
      <p:sp>
        <p:nvSpPr>
          <p:cNvPr id="5" name="Text 2">
            <a:extLst>
              <a:ext uri="{FF2B5EF4-FFF2-40B4-BE49-F238E27FC236}">
                <a16:creationId xmlns:a16="http://schemas.microsoft.com/office/drawing/2014/main" id="{88374933-E09F-3E73-60A5-2D0E1DD9CE33}"/>
              </a:ext>
            </a:extLst>
          </p:cNvPr>
          <p:cNvSpPr/>
          <p:nvPr/>
        </p:nvSpPr>
        <p:spPr>
          <a:xfrm>
            <a:off x="647819" y="5654873"/>
            <a:ext cx="4143375" cy="1481138"/>
          </a:xfrm>
          <a:prstGeom prst="rect">
            <a:avLst/>
          </a:prstGeom>
          <a:noFill/>
          <a:ln/>
        </p:spPr>
        <p:txBody>
          <a:bodyPr wrap="square" lIns="0" tIns="0" rIns="0" bIns="0" rtlCol="0" anchor="t"/>
          <a:lstStyle/>
          <a:p>
            <a:pPr marL="0" indent="0">
              <a:lnSpc>
                <a:spcPts val="2300"/>
              </a:lnSpc>
              <a:buNone/>
            </a:pPr>
            <a:r>
              <a:rPr lang="en-US" sz="1450" dirty="0">
                <a:solidFill>
                  <a:srgbClr val="272525"/>
                </a:solidFill>
                <a:latin typeface="Montserrat" pitchFamily="34" charset="0"/>
                <a:ea typeface="Montserrat" pitchFamily="34" charset="-122"/>
                <a:cs typeface="Montserrat" pitchFamily="34" charset="-120"/>
              </a:rPr>
              <a:t>PCA ile indirgenmiş verilerin dağılımı, veri setindeki tüm özelliklerin maksimum varyansı koruyarak iki boyutta nasıl görüntülendiğini göstermektedir. Bu, verinin yapısını daha iyi anlamamıza yardımcı olur.</a:t>
            </a:r>
            <a:endParaRPr lang="en-US" sz="1450" dirty="0"/>
          </a:p>
        </p:txBody>
      </p:sp>
      <p:sp>
        <p:nvSpPr>
          <p:cNvPr id="6" name="Text 3">
            <a:extLst>
              <a:ext uri="{FF2B5EF4-FFF2-40B4-BE49-F238E27FC236}">
                <a16:creationId xmlns:a16="http://schemas.microsoft.com/office/drawing/2014/main" id="{2E72F956-67AB-DBC4-447F-D160885BDA6D}"/>
              </a:ext>
            </a:extLst>
          </p:cNvPr>
          <p:cNvSpPr/>
          <p:nvPr/>
        </p:nvSpPr>
        <p:spPr>
          <a:xfrm>
            <a:off x="5250299" y="5165408"/>
            <a:ext cx="2435781" cy="304443"/>
          </a:xfrm>
          <a:prstGeom prst="rect">
            <a:avLst/>
          </a:prstGeom>
          <a:noFill/>
          <a:ln/>
        </p:spPr>
        <p:txBody>
          <a:bodyPr wrap="none" lIns="0" tIns="0" rIns="0" bIns="0" rtlCol="0" anchor="t"/>
          <a:lstStyle/>
          <a:p>
            <a:pPr marL="0" indent="0">
              <a:lnSpc>
                <a:spcPts val="2350"/>
              </a:lnSpc>
              <a:buNone/>
            </a:pPr>
            <a:r>
              <a:rPr lang="en-US" sz="1900" b="1" dirty="0">
                <a:solidFill>
                  <a:srgbClr val="7068F4"/>
                </a:solidFill>
                <a:latin typeface="Barlow Bold" pitchFamily="34" charset="0"/>
                <a:ea typeface="Barlow Bold" pitchFamily="34" charset="-122"/>
                <a:cs typeface="Barlow Bold" pitchFamily="34" charset="-120"/>
              </a:rPr>
              <a:t>LDA Scatter Plot</a:t>
            </a:r>
            <a:endParaRPr lang="en-US" sz="1900" dirty="0"/>
          </a:p>
        </p:txBody>
      </p:sp>
      <p:sp>
        <p:nvSpPr>
          <p:cNvPr id="7" name="Text 4">
            <a:extLst>
              <a:ext uri="{FF2B5EF4-FFF2-40B4-BE49-F238E27FC236}">
                <a16:creationId xmlns:a16="http://schemas.microsoft.com/office/drawing/2014/main" id="{309A0082-71C4-7A49-B7C1-71F103C9835B}"/>
              </a:ext>
            </a:extLst>
          </p:cNvPr>
          <p:cNvSpPr/>
          <p:nvPr/>
        </p:nvSpPr>
        <p:spPr>
          <a:xfrm>
            <a:off x="5250299" y="5654873"/>
            <a:ext cx="4143375" cy="1777365"/>
          </a:xfrm>
          <a:prstGeom prst="rect">
            <a:avLst/>
          </a:prstGeom>
          <a:noFill/>
          <a:ln/>
        </p:spPr>
        <p:txBody>
          <a:bodyPr wrap="square" lIns="0" tIns="0" rIns="0" bIns="0" rtlCol="0" anchor="t"/>
          <a:lstStyle/>
          <a:p>
            <a:pPr marL="0" indent="0">
              <a:lnSpc>
                <a:spcPts val="2300"/>
              </a:lnSpc>
              <a:buNone/>
            </a:pPr>
            <a:r>
              <a:rPr lang="en-US" sz="1450" dirty="0">
                <a:solidFill>
                  <a:srgbClr val="272525"/>
                </a:solidFill>
                <a:latin typeface="Montserrat" pitchFamily="34" charset="0"/>
                <a:ea typeface="Montserrat" pitchFamily="34" charset="-122"/>
                <a:cs typeface="Montserrat" pitchFamily="34" charset="-120"/>
              </a:rPr>
              <a:t>LDA'nın sınıflar arası farklılığı gösterdiği görselleştirme, iki sınıf arasındaki ayrımı daha net bir şekilde ortaya koymaktadır. Bu, sınıflandırma modellerinin performansını iyileştirmek için hangi özelliklerin en önemli olduğunu belirlememize yardımcı olur.</a:t>
            </a:r>
            <a:endParaRPr lang="en-US" sz="1450" dirty="0"/>
          </a:p>
        </p:txBody>
      </p:sp>
      <p:sp>
        <p:nvSpPr>
          <p:cNvPr id="8" name="Text 5">
            <a:extLst>
              <a:ext uri="{FF2B5EF4-FFF2-40B4-BE49-F238E27FC236}">
                <a16:creationId xmlns:a16="http://schemas.microsoft.com/office/drawing/2014/main" id="{5C5E418C-060F-C52D-1809-743DFE71BAB4}"/>
              </a:ext>
            </a:extLst>
          </p:cNvPr>
          <p:cNvSpPr/>
          <p:nvPr/>
        </p:nvSpPr>
        <p:spPr>
          <a:xfrm>
            <a:off x="9852779" y="5165408"/>
            <a:ext cx="2435781" cy="304443"/>
          </a:xfrm>
          <a:prstGeom prst="rect">
            <a:avLst/>
          </a:prstGeom>
          <a:noFill/>
          <a:ln/>
        </p:spPr>
        <p:txBody>
          <a:bodyPr wrap="none" lIns="0" tIns="0" rIns="0" bIns="0" rtlCol="0" anchor="t"/>
          <a:lstStyle/>
          <a:p>
            <a:pPr marL="0" indent="0">
              <a:lnSpc>
                <a:spcPts val="2350"/>
              </a:lnSpc>
              <a:buNone/>
            </a:pPr>
            <a:r>
              <a:rPr lang="en-US" sz="1900" b="1" dirty="0">
                <a:solidFill>
                  <a:srgbClr val="7068F4"/>
                </a:solidFill>
                <a:latin typeface="Barlow Bold" pitchFamily="34" charset="0"/>
                <a:ea typeface="Barlow Bold" pitchFamily="34" charset="-122"/>
                <a:cs typeface="Barlow Bold" pitchFamily="34" charset="-120"/>
              </a:rPr>
              <a:t>t-SNE Scatter Plot</a:t>
            </a:r>
            <a:endParaRPr lang="en-US" sz="1900" dirty="0"/>
          </a:p>
        </p:txBody>
      </p:sp>
      <p:sp>
        <p:nvSpPr>
          <p:cNvPr id="9" name="Text 6">
            <a:extLst>
              <a:ext uri="{FF2B5EF4-FFF2-40B4-BE49-F238E27FC236}">
                <a16:creationId xmlns:a16="http://schemas.microsoft.com/office/drawing/2014/main" id="{783F78B3-5B91-8027-249D-52900FA9E661}"/>
              </a:ext>
            </a:extLst>
          </p:cNvPr>
          <p:cNvSpPr/>
          <p:nvPr/>
        </p:nvSpPr>
        <p:spPr>
          <a:xfrm>
            <a:off x="9852779" y="5654873"/>
            <a:ext cx="4143375" cy="1777365"/>
          </a:xfrm>
          <a:prstGeom prst="rect">
            <a:avLst/>
          </a:prstGeom>
          <a:noFill/>
          <a:ln/>
        </p:spPr>
        <p:txBody>
          <a:bodyPr wrap="square" lIns="0" tIns="0" rIns="0" bIns="0" rtlCol="0" anchor="t"/>
          <a:lstStyle/>
          <a:p>
            <a:pPr marL="0" indent="0">
              <a:lnSpc>
                <a:spcPts val="2300"/>
              </a:lnSpc>
              <a:buNone/>
            </a:pPr>
            <a:r>
              <a:rPr lang="en-US" sz="1450" dirty="0">
                <a:solidFill>
                  <a:srgbClr val="272525"/>
                </a:solidFill>
                <a:latin typeface="Montserrat" pitchFamily="34" charset="0"/>
                <a:ea typeface="Montserrat" pitchFamily="34" charset="-122"/>
                <a:cs typeface="Montserrat" pitchFamily="34" charset="-120"/>
              </a:rPr>
              <a:t>Verilerin karmaşık yapısının iki boyutlu bir yansıması, sınıflar arasındaki benzerliklerin ve farklılıkların daha iyi görülmesini sağlamaktadır. Bu, verinin kümelenme yapısını ve sınıflar arasındaki ilişkileri görselleştirmemize yardımcı olur.</a:t>
            </a:r>
            <a:endParaRPr lang="en-US" sz="1450" dirty="0"/>
          </a:p>
        </p:txBody>
      </p:sp>
      <p:pic>
        <p:nvPicPr>
          <p:cNvPr id="11" name="Picture 10" descr="A graph of a number of objects&#10;&#10;Description automatically generated with medium confidence">
            <a:extLst>
              <a:ext uri="{FF2B5EF4-FFF2-40B4-BE49-F238E27FC236}">
                <a16:creationId xmlns:a16="http://schemas.microsoft.com/office/drawing/2014/main" id="{193F7BE5-BCDB-3FF2-E172-8D526383A00C}"/>
              </a:ext>
            </a:extLst>
          </p:cNvPr>
          <p:cNvPicPr>
            <a:picLocks noChangeAspect="1"/>
          </p:cNvPicPr>
          <p:nvPr/>
        </p:nvPicPr>
        <p:blipFill>
          <a:blip r:embed="rId3"/>
          <a:stretch>
            <a:fillRect/>
          </a:stretch>
        </p:blipFill>
        <p:spPr>
          <a:xfrm>
            <a:off x="4159579" y="1239679"/>
            <a:ext cx="5490663" cy="3294398"/>
          </a:xfrm>
          <a:prstGeom prst="rect">
            <a:avLst/>
          </a:prstGeom>
        </p:spPr>
      </p:pic>
      <p:pic>
        <p:nvPicPr>
          <p:cNvPr id="13" name="Picture 12" descr="A chart with yellow and purple dots&#10;&#10;Description automatically generated">
            <a:extLst>
              <a:ext uri="{FF2B5EF4-FFF2-40B4-BE49-F238E27FC236}">
                <a16:creationId xmlns:a16="http://schemas.microsoft.com/office/drawing/2014/main" id="{AC6C9D81-968E-47E3-3FF2-6703282C5DE2}"/>
              </a:ext>
            </a:extLst>
          </p:cNvPr>
          <p:cNvPicPr>
            <a:picLocks noChangeAspect="1"/>
          </p:cNvPicPr>
          <p:nvPr/>
        </p:nvPicPr>
        <p:blipFill>
          <a:blip r:embed="rId4"/>
          <a:stretch>
            <a:fillRect/>
          </a:stretch>
        </p:blipFill>
        <p:spPr>
          <a:xfrm>
            <a:off x="374581" y="1224043"/>
            <a:ext cx="4334420" cy="3467536"/>
          </a:xfrm>
          <a:prstGeom prst="rect">
            <a:avLst/>
          </a:prstGeom>
        </p:spPr>
      </p:pic>
      <p:pic>
        <p:nvPicPr>
          <p:cNvPr id="15" name="Picture 14" descr="A diagram of a number of dots&#10;&#10;Description automatically generated">
            <a:extLst>
              <a:ext uri="{FF2B5EF4-FFF2-40B4-BE49-F238E27FC236}">
                <a16:creationId xmlns:a16="http://schemas.microsoft.com/office/drawing/2014/main" id="{F7A33C4E-E1AE-7060-5CBF-AF3969392DE2}"/>
              </a:ext>
            </a:extLst>
          </p:cNvPr>
          <p:cNvPicPr>
            <a:picLocks noChangeAspect="1"/>
          </p:cNvPicPr>
          <p:nvPr/>
        </p:nvPicPr>
        <p:blipFill>
          <a:blip r:embed="rId5"/>
          <a:stretch>
            <a:fillRect/>
          </a:stretch>
        </p:blipFill>
        <p:spPr>
          <a:xfrm>
            <a:off x="9739901" y="907656"/>
            <a:ext cx="4781706" cy="3825364"/>
          </a:xfrm>
          <a:prstGeom prst="rect">
            <a:avLst/>
          </a:prstGeom>
        </p:spPr>
      </p:pic>
    </p:spTree>
    <p:extLst>
      <p:ext uri="{BB962C8B-B14F-4D97-AF65-F5344CB8AC3E}">
        <p14:creationId xmlns:p14="http://schemas.microsoft.com/office/powerpoint/2010/main" val="771443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82203" y="714137"/>
            <a:ext cx="7419856" cy="453271"/>
          </a:xfrm>
          <a:prstGeom prst="rect">
            <a:avLst/>
          </a:prstGeom>
          <a:noFill/>
          <a:ln/>
        </p:spPr>
        <p:txBody>
          <a:bodyPr wrap="none" lIns="0" tIns="0" rIns="0" bIns="0" rtlCol="0" anchor="t"/>
          <a:lstStyle/>
          <a:p>
            <a:pPr marL="0" indent="0">
              <a:lnSpc>
                <a:spcPts val="3550"/>
              </a:lnSpc>
              <a:buNone/>
            </a:pPr>
            <a:r>
              <a:rPr lang="en-US" sz="2850" b="1" dirty="0">
                <a:solidFill>
                  <a:srgbClr val="7068F4"/>
                </a:solidFill>
                <a:latin typeface="Barlow Bold" pitchFamily="34" charset="0"/>
                <a:ea typeface="Barlow Bold" pitchFamily="34" charset="-122"/>
                <a:cs typeface="Barlow Bold" pitchFamily="34" charset="-120"/>
              </a:rPr>
              <a:t>Boyut İndirgeme </a:t>
            </a:r>
            <a:r>
              <a:rPr lang="en-US" sz="2850" b="1" dirty="0" err="1">
                <a:solidFill>
                  <a:srgbClr val="7068F4"/>
                </a:solidFill>
                <a:latin typeface="Barlow Bold" pitchFamily="34" charset="0"/>
                <a:ea typeface="Barlow Bold" pitchFamily="34" charset="-122"/>
                <a:cs typeface="Barlow Bold" pitchFamily="34" charset="-120"/>
              </a:rPr>
              <a:t>Tekniklerinin</a:t>
            </a:r>
            <a:r>
              <a:rPr lang="en-US" sz="2850" b="1" dirty="0">
                <a:solidFill>
                  <a:srgbClr val="7068F4"/>
                </a:solidFill>
                <a:latin typeface="Barlow Bold" pitchFamily="34" charset="0"/>
                <a:ea typeface="Barlow Bold" pitchFamily="34" charset="-122"/>
                <a:cs typeface="Barlow Bold" pitchFamily="34" charset="-120"/>
              </a:rPr>
              <a:t> </a:t>
            </a:r>
            <a:r>
              <a:rPr lang="en-US" sz="2850" b="1" dirty="0" err="1">
                <a:solidFill>
                  <a:srgbClr val="7068F4"/>
                </a:solidFill>
                <a:latin typeface="Barlow Bold" pitchFamily="34" charset="0"/>
                <a:ea typeface="Barlow Bold" pitchFamily="34" charset="-122"/>
                <a:cs typeface="Barlow Bold" pitchFamily="34" charset="-120"/>
              </a:rPr>
              <a:t>Karşılaştırılması</a:t>
            </a:r>
            <a:endParaRPr lang="en-US" sz="2850" b="1" dirty="0">
              <a:solidFill>
                <a:srgbClr val="7068F4"/>
              </a:solidFill>
              <a:latin typeface="Barlow Bold" pitchFamily="34" charset="0"/>
              <a:ea typeface="Barlow Bold" pitchFamily="34" charset="-122"/>
              <a:cs typeface="Barlow Bold" pitchFamily="34" charset="-120"/>
            </a:endParaRPr>
          </a:p>
          <a:p>
            <a:pPr marL="0" indent="0">
              <a:lnSpc>
                <a:spcPts val="3550"/>
              </a:lnSpc>
              <a:buNone/>
            </a:pPr>
            <a:endParaRPr lang="en-US" sz="2850" dirty="0"/>
          </a:p>
        </p:txBody>
      </p:sp>
      <p:pic>
        <p:nvPicPr>
          <p:cNvPr id="9" name="Picture 8" descr="A table with numbers and letters&#10;&#10;Description automatically generated">
            <a:extLst>
              <a:ext uri="{FF2B5EF4-FFF2-40B4-BE49-F238E27FC236}">
                <a16:creationId xmlns:a16="http://schemas.microsoft.com/office/drawing/2014/main" id="{BB694B66-591B-E9CF-AC47-0B2237BCFBD5}"/>
              </a:ext>
            </a:extLst>
          </p:cNvPr>
          <p:cNvPicPr>
            <a:picLocks noChangeAspect="1"/>
          </p:cNvPicPr>
          <p:nvPr/>
        </p:nvPicPr>
        <p:blipFill>
          <a:blip r:embed="rId3"/>
          <a:stretch>
            <a:fillRect/>
          </a:stretch>
        </p:blipFill>
        <p:spPr>
          <a:xfrm>
            <a:off x="2663566" y="1433033"/>
            <a:ext cx="8686817" cy="581559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946230" y="922734"/>
            <a:ext cx="7415927" cy="1624251"/>
          </a:xfrm>
          <a:prstGeom prst="rect">
            <a:avLst/>
          </a:prstGeom>
          <a:noFill/>
          <a:ln/>
        </p:spPr>
        <p:txBody>
          <a:bodyPr wrap="square" lIns="0" tIns="0" rIns="0" bIns="0" rtlCol="0" anchor="t"/>
          <a:lstStyle/>
          <a:p>
            <a:pPr marL="0" indent="0">
              <a:lnSpc>
                <a:spcPts val="6350"/>
              </a:lnSpc>
              <a:buNone/>
            </a:pPr>
            <a:r>
              <a:rPr lang="en-US" sz="5100" b="1" dirty="0">
                <a:solidFill>
                  <a:srgbClr val="7068F4"/>
                </a:solidFill>
                <a:latin typeface="Barlow Bold" pitchFamily="34" charset="0"/>
                <a:ea typeface="Barlow Bold" pitchFamily="34" charset="-122"/>
                <a:cs typeface="Barlow Bold" pitchFamily="34" charset="-120"/>
              </a:rPr>
              <a:t>Boyut İndirgeme Tekniklerinin Performansı</a:t>
            </a:r>
            <a:endParaRPr lang="en-US" sz="5100" dirty="0"/>
          </a:p>
        </p:txBody>
      </p:sp>
      <p:sp>
        <p:nvSpPr>
          <p:cNvPr id="4" name="Text 1"/>
          <p:cNvSpPr/>
          <p:nvPr/>
        </p:nvSpPr>
        <p:spPr>
          <a:xfrm>
            <a:off x="864037" y="3729395"/>
            <a:ext cx="7415927" cy="2765346"/>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Montserrat" pitchFamily="34" charset="0"/>
                <a:ea typeface="Montserrat" pitchFamily="34" charset="-122"/>
                <a:cs typeface="Montserrat" pitchFamily="34" charset="-120"/>
              </a:rPr>
              <a:t>Grafik, PCA bileşenleri tarafından açıklanan varyansın kümülatif oranını göstermektedir. Grafikte görülen noktaların dizilimi, ilk birkaç bileşenin verinin büyük bir kısmını açıklayabildiğini, ancak ek bileşenlerin açıklanan varyansı çok fazla artırmadığını göstermektedir. Bu, veri setinin boyutlarını azaltırken ne kadar bileşen kullanmanın yeterli olacağı konusunda fikir vermektedir.</a:t>
            </a:r>
            <a:endParaRPr lang="en-US" sz="1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350437" y="2140863"/>
            <a:ext cx="6497003" cy="812125"/>
          </a:xfrm>
          <a:prstGeom prst="rect">
            <a:avLst/>
          </a:prstGeom>
          <a:noFill/>
          <a:ln/>
        </p:spPr>
        <p:txBody>
          <a:bodyPr wrap="none" lIns="0" tIns="0" rIns="0" bIns="0" rtlCol="0" anchor="t"/>
          <a:lstStyle/>
          <a:p>
            <a:pPr marL="0" indent="0">
              <a:lnSpc>
                <a:spcPts val="6350"/>
              </a:lnSpc>
              <a:buNone/>
            </a:pPr>
            <a:r>
              <a:rPr lang="en-US" sz="5100" b="1" dirty="0">
                <a:solidFill>
                  <a:srgbClr val="7068F4"/>
                </a:solidFill>
                <a:latin typeface="Barlow Bold" pitchFamily="34" charset="0"/>
                <a:ea typeface="Barlow Bold" pitchFamily="34" charset="-122"/>
                <a:cs typeface="Barlow Bold" pitchFamily="34" charset="-120"/>
              </a:rPr>
              <a:t>PCA Görselleştirme</a:t>
            </a:r>
            <a:endParaRPr lang="en-US" sz="5100" dirty="0"/>
          </a:p>
        </p:txBody>
      </p:sp>
      <p:sp>
        <p:nvSpPr>
          <p:cNvPr id="4" name="Text 1"/>
          <p:cNvSpPr/>
          <p:nvPr/>
        </p:nvSpPr>
        <p:spPr>
          <a:xfrm>
            <a:off x="6350437" y="3323273"/>
            <a:ext cx="7415927" cy="2765346"/>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Montserrat" pitchFamily="34" charset="0"/>
                <a:ea typeface="Montserrat" pitchFamily="34" charset="-122"/>
                <a:cs typeface="Montserrat" pitchFamily="34" charset="-120"/>
              </a:rPr>
              <a:t>Bu ScatterPlot PCA kullanılarak iki bileşene indirgenen verinin görselleştirilmesidir. Grafikte, farklı renkler kullanılarak iyi huylu (Benign) ve kötü huylu (Malignant) tümörler arasında ayrım yapılmıştır. Görüldüğü üzere, iki sınıf arasında belirgin bir ayrım vardır ancak bazı noktalar örtüşmektedir, bu da sınıflar arasındaki kesin ayrımı zorlaştırabilir.</a:t>
            </a:r>
            <a:endParaRPr lang="en-US" sz="1900" dirty="0"/>
          </a:p>
        </p:txBody>
      </p:sp>
      <p:pic>
        <p:nvPicPr>
          <p:cNvPr id="6" name="Picture 5" descr="A chart with yellow and purple dots&#10;&#10;Description automatically generated">
            <a:extLst>
              <a:ext uri="{FF2B5EF4-FFF2-40B4-BE49-F238E27FC236}">
                <a16:creationId xmlns:a16="http://schemas.microsoft.com/office/drawing/2014/main" id="{96E4574A-C512-757A-D0C2-897C10796CB9}"/>
              </a:ext>
            </a:extLst>
          </p:cNvPr>
          <p:cNvPicPr>
            <a:picLocks noChangeAspect="1"/>
          </p:cNvPicPr>
          <p:nvPr/>
        </p:nvPicPr>
        <p:blipFill>
          <a:blip r:embed="rId3"/>
          <a:stretch>
            <a:fillRect/>
          </a:stretch>
        </p:blipFill>
        <p:spPr>
          <a:xfrm>
            <a:off x="0" y="1425120"/>
            <a:ext cx="6078332" cy="486266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64037" y="2338387"/>
            <a:ext cx="6497003" cy="812125"/>
          </a:xfrm>
          <a:prstGeom prst="rect">
            <a:avLst/>
          </a:prstGeom>
          <a:noFill/>
          <a:ln/>
        </p:spPr>
        <p:txBody>
          <a:bodyPr wrap="none" lIns="0" tIns="0" rIns="0" bIns="0" rtlCol="0" anchor="t"/>
          <a:lstStyle/>
          <a:p>
            <a:pPr marL="0" indent="0">
              <a:lnSpc>
                <a:spcPts val="6350"/>
              </a:lnSpc>
              <a:buNone/>
            </a:pPr>
            <a:r>
              <a:rPr lang="en-US" sz="5100" b="1" dirty="0">
                <a:solidFill>
                  <a:srgbClr val="7068F4"/>
                </a:solidFill>
                <a:latin typeface="Barlow Bold" pitchFamily="34" charset="0"/>
                <a:ea typeface="Barlow Bold" pitchFamily="34" charset="-122"/>
                <a:cs typeface="Barlow Bold" pitchFamily="34" charset="-120"/>
              </a:rPr>
              <a:t>LDA Görselleştirme</a:t>
            </a:r>
            <a:endParaRPr lang="en-US" sz="5100" dirty="0"/>
          </a:p>
        </p:txBody>
      </p:sp>
      <p:sp>
        <p:nvSpPr>
          <p:cNvPr id="4" name="Text 1"/>
          <p:cNvSpPr/>
          <p:nvPr/>
        </p:nvSpPr>
        <p:spPr>
          <a:xfrm>
            <a:off x="864037" y="3520797"/>
            <a:ext cx="7415927" cy="2370296"/>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Montserrat" pitchFamily="34" charset="0"/>
                <a:ea typeface="Montserrat" pitchFamily="34" charset="-122"/>
                <a:cs typeface="Montserrat" pitchFamily="34" charset="-120"/>
              </a:rPr>
              <a:t>LDA kullanılarak boyutları indirgenen verilerin tek boyutta gösterimidir. Burada her bir sınıfın (Benign ve Malignant) ayrımı net bir şekilde görülmektedir. LDA'nın amacına uygun olarak sınıflar arasındaki ayrımı maksimize etmeyi başardığı ve iki sınıf arasında oldukça belirgin bir sınır olduğu görülmektedir.</a:t>
            </a:r>
            <a:endParaRPr lang="en-US" sz="1900" dirty="0"/>
          </a:p>
        </p:txBody>
      </p:sp>
      <p:pic>
        <p:nvPicPr>
          <p:cNvPr id="6" name="Picture 5" descr="A graph of a number of objects&#10;&#10;Description automatically generated with medium confidence">
            <a:extLst>
              <a:ext uri="{FF2B5EF4-FFF2-40B4-BE49-F238E27FC236}">
                <a16:creationId xmlns:a16="http://schemas.microsoft.com/office/drawing/2014/main" id="{42700443-888A-D10C-406A-8BEF68D4A033}"/>
              </a:ext>
            </a:extLst>
          </p:cNvPr>
          <p:cNvPicPr>
            <a:picLocks noChangeAspect="1"/>
          </p:cNvPicPr>
          <p:nvPr/>
        </p:nvPicPr>
        <p:blipFill>
          <a:blip r:embed="rId3"/>
          <a:stretch>
            <a:fillRect/>
          </a:stretch>
        </p:blipFill>
        <p:spPr>
          <a:xfrm>
            <a:off x="8183357" y="1885303"/>
            <a:ext cx="6447043" cy="386822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350437" y="2140863"/>
            <a:ext cx="6497003" cy="812125"/>
          </a:xfrm>
          <a:prstGeom prst="rect">
            <a:avLst/>
          </a:prstGeom>
          <a:noFill/>
          <a:ln/>
        </p:spPr>
        <p:txBody>
          <a:bodyPr wrap="none" lIns="0" tIns="0" rIns="0" bIns="0" rtlCol="0" anchor="t"/>
          <a:lstStyle/>
          <a:p>
            <a:pPr marL="0" indent="0">
              <a:lnSpc>
                <a:spcPts val="6350"/>
              </a:lnSpc>
              <a:buNone/>
            </a:pPr>
            <a:r>
              <a:rPr lang="en-US" sz="5100" b="1" dirty="0">
                <a:solidFill>
                  <a:srgbClr val="7068F4"/>
                </a:solidFill>
                <a:latin typeface="Barlow Bold" pitchFamily="34" charset="0"/>
                <a:ea typeface="Barlow Bold" pitchFamily="34" charset="-122"/>
                <a:cs typeface="Barlow Bold" pitchFamily="34" charset="-120"/>
              </a:rPr>
              <a:t>t-SNE Görselleştirme</a:t>
            </a:r>
            <a:endParaRPr lang="en-US" sz="5100" dirty="0"/>
          </a:p>
        </p:txBody>
      </p:sp>
      <p:sp>
        <p:nvSpPr>
          <p:cNvPr id="4" name="Text 1"/>
          <p:cNvSpPr/>
          <p:nvPr/>
        </p:nvSpPr>
        <p:spPr>
          <a:xfrm>
            <a:off x="6350437" y="3323273"/>
            <a:ext cx="7415927" cy="2765346"/>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Montserrat" pitchFamily="34" charset="0"/>
                <a:ea typeface="Montserrat" pitchFamily="34" charset="-122"/>
                <a:cs typeface="Montserrat" pitchFamily="34" charset="-120"/>
              </a:rPr>
              <a:t>Bu scatter plot, t-SNE kullanılarak iki bileşene indirgenen verinin görselleştirilmesidir. t- SNE, verilerin karmaşık yapısını koruyarak düşük boyutta temsil etmeye çalışır. Bu grafikte, Benign ve Malignant sınıflar arasında belirgin kümeler olduğu görülmektedir, ancak bu kümelerin kenarları arasındaki bazı karışmalar sınıfların tam olarak ayrılmadığını gösterebilir.</a:t>
            </a:r>
            <a:endParaRPr lang="en-US" sz="1900" dirty="0"/>
          </a:p>
        </p:txBody>
      </p:sp>
      <p:pic>
        <p:nvPicPr>
          <p:cNvPr id="6" name="Picture 5" descr="A diagram of a number of dots&#10;&#10;Description automatically generated">
            <a:extLst>
              <a:ext uri="{FF2B5EF4-FFF2-40B4-BE49-F238E27FC236}">
                <a16:creationId xmlns:a16="http://schemas.microsoft.com/office/drawing/2014/main" id="{A0F43234-8E45-178A-DE86-3F9EE8870A28}"/>
              </a:ext>
            </a:extLst>
          </p:cNvPr>
          <p:cNvPicPr>
            <a:picLocks noChangeAspect="1"/>
          </p:cNvPicPr>
          <p:nvPr/>
        </p:nvPicPr>
        <p:blipFill>
          <a:blip r:embed="rId3"/>
          <a:stretch>
            <a:fillRect/>
          </a:stretch>
        </p:blipFill>
        <p:spPr>
          <a:xfrm>
            <a:off x="0" y="1371592"/>
            <a:ext cx="6209453" cy="496756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7819" y="630674"/>
            <a:ext cx="6257092" cy="609005"/>
          </a:xfrm>
          <a:prstGeom prst="rect">
            <a:avLst/>
          </a:prstGeom>
          <a:noFill/>
          <a:ln/>
        </p:spPr>
        <p:txBody>
          <a:bodyPr wrap="none" lIns="0" tIns="0" rIns="0" bIns="0" rtlCol="0" anchor="t"/>
          <a:lstStyle/>
          <a:p>
            <a:pPr marL="0" indent="0">
              <a:lnSpc>
                <a:spcPts val="3550"/>
              </a:lnSpc>
              <a:buNone/>
            </a:pPr>
            <a:r>
              <a:rPr lang="en-US" sz="4000" b="1" dirty="0" err="1">
                <a:solidFill>
                  <a:srgbClr val="7068F4"/>
                </a:solidFill>
                <a:latin typeface="Barlow Bold" pitchFamily="34" charset="0"/>
                <a:ea typeface="Barlow Bold" pitchFamily="34" charset="-122"/>
                <a:cs typeface="Barlow Bold" pitchFamily="34" charset="-120"/>
              </a:rPr>
              <a:t>Boyut</a:t>
            </a:r>
            <a:r>
              <a:rPr lang="en-US" sz="4000" b="1" dirty="0">
                <a:solidFill>
                  <a:srgbClr val="7068F4"/>
                </a:solidFill>
                <a:latin typeface="Barlow Bold" pitchFamily="34" charset="0"/>
                <a:ea typeface="Barlow Bold" pitchFamily="34" charset="-122"/>
                <a:cs typeface="Barlow Bold" pitchFamily="34" charset="-120"/>
              </a:rPr>
              <a:t> </a:t>
            </a:r>
            <a:r>
              <a:rPr lang="en-US" sz="4000" b="1" dirty="0" err="1">
                <a:solidFill>
                  <a:srgbClr val="7068F4"/>
                </a:solidFill>
                <a:latin typeface="Barlow Bold" pitchFamily="34" charset="0"/>
                <a:ea typeface="Barlow Bold" pitchFamily="34" charset="-122"/>
                <a:cs typeface="Barlow Bold" pitchFamily="34" charset="-120"/>
              </a:rPr>
              <a:t>İndirgeme</a:t>
            </a:r>
            <a:r>
              <a:rPr lang="en-US" sz="4000" b="1" dirty="0">
                <a:solidFill>
                  <a:srgbClr val="7068F4"/>
                </a:solidFill>
                <a:latin typeface="Barlow Bold" pitchFamily="34" charset="0"/>
                <a:ea typeface="Barlow Bold" pitchFamily="34" charset="-122"/>
                <a:cs typeface="Barlow Bold" pitchFamily="34" charset="-120"/>
              </a:rPr>
              <a:t> </a:t>
            </a:r>
            <a:r>
              <a:rPr lang="en-US" sz="4000" b="1" dirty="0" err="1">
                <a:solidFill>
                  <a:srgbClr val="7068F4"/>
                </a:solidFill>
                <a:latin typeface="Barlow Bold" pitchFamily="34" charset="0"/>
                <a:ea typeface="Barlow Bold" pitchFamily="34" charset="-122"/>
                <a:cs typeface="Barlow Bold" pitchFamily="34" charset="-120"/>
              </a:rPr>
              <a:t>Tekniklerinin</a:t>
            </a:r>
            <a:r>
              <a:rPr lang="en-US" sz="4000" b="1" dirty="0">
                <a:solidFill>
                  <a:srgbClr val="7068F4"/>
                </a:solidFill>
                <a:latin typeface="Barlow Bold" pitchFamily="34" charset="0"/>
                <a:ea typeface="Barlow Bold" pitchFamily="34" charset="-122"/>
                <a:cs typeface="Barlow Bold" pitchFamily="34" charset="-120"/>
              </a:rPr>
              <a:t> Accuracy </a:t>
            </a:r>
            <a:r>
              <a:rPr lang="en-US" sz="4000" b="1" dirty="0" err="1">
                <a:solidFill>
                  <a:srgbClr val="7068F4"/>
                </a:solidFill>
                <a:latin typeface="Barlow Bold" pitchFamily="34" charset="0"/>
                <a:ea typeface="Barlow Bold" pitchFamily="34" charset="-122"/>
                <a:cs typeface="Barlow Bold" pitchFamily="34" charset="-120"/>
              </a:rPr>
              <a:t>Karşılaştırılması</a:t>
            </a:r>
            <a:endParaRPr lang="en-US" sz="4000" dirty="0"/>
          </a:p>
        </p:txBody>
      </p:sp>
      <p:pic>
        <p:nvPicPr>
          <p:cNvPr id="17" name="Picture 16" descr="A graph of a bar chart&#10;&#10;Description automatically generated with medium confidence">
            <a:extLst>
              <a:ext uri="{FF2B5EF4-FFF2-40B4-BE49-F238E27FC236}">
                <a16:creationId xmlns:a16="http://schemas.microsoft.com/office/drawing/2014/main" id="{BE484897-4FCA-FEFC-C737-8C31F9A46365}"/>
              </a:ext>
            </a:extLst>
          </p:cNvPr>
          <p:cNvPicPr>
            <a:picLocks noChangeAspect="1"/>
          </p:cNvPicPr>
          <p:nvPr/>
        </p:nvPicPr>
        <p:blipFill>
          <a:blip r:embed="rId3"/>
          <a:stretch>
            <a:fillRect/>
          </a:stretch>
        </p:blipFill>
        <p:spPr>
          <a:xfrm>
            <a:off x="1429821" y="4277440"/>
            <a:ext cx="4837423" cy="2902454"/>
          </a:xfrm>
          <a:prstGeom prst="rect">
            <a:avLst/>
          </a:prstGeom>
        </p:spPr>
      </p:pic>
      <p:pic>
        <p:nvPicPr>
          <p:cNvPr id="19" name="Picture 18" descr="A graph of a graph showing different colored squares&#10;&#10;Description automatically generated with medium confidence">
            <a:extLst>
              <a:ext uri="{FF2B5EF4-FFF2-40B4-BE49-F238E27FC236}">
                <a16:creationId xmlns:a16="http://schemas.microsoft.com/office/drawing/2014/main" id="{05D6A93E-658D-469E-C9E3-AC1EB625CD73}"/>
              </a:ext>
            </a:extLst>
          </p:cNvPr>
          <p:cNvPicPr>
            <a:picLocks noChangeAspect="1"/>
          </p:cNvPicPr>
          <p:nvPr/>
        </p:nvPicPr>
        <p:blipFill>
          <a:blip r:embed="rId4"/>
          <a:stretch>
            <a:fillRect/>
          </a:stretch>
        </p:blipFill>
        <p:spPr>
          <a:xfrm>
            <a:off x="5045700" y="1239678"/>
            <a:ext cx="4791869" cy="2875121"/>
          </a:xfrm>
          <a:prstGeom prst="rect">
            <a:avLst/>
          </a:prstGeom>
        </p:spPr>
      </p:pic>
      <p:pic>
        <p:nvPicPr>
          <p:cNvPr id="21" name="Picture 20" descr="A graph of different colored rectangular shapes&#10;&#10;Description automatically generated with medium confidence">
            <a:extLst>
              <a:ext uri="{FF2B5EF4-FFF2-40B4-BE49-F238E27FC236}">
                <a16:creationId xmlns:a16="http://schemas.microsoft.com/office/drawing/2014/main" id="{E36BAC4F-D334-6DF2-0A40-296AC079309C}"/>
              </a:ext>
            </a:extLst>
          </p:cNvPr>
          <p:cNvPicPr>
            <a:picLocks noChangeAspect="1"/>
          </p:cNvPicPr>
          <p:nvPr/>
        </p:nvPicPr>
        <p:blipFill>
          <a:blip r:embed="rId5"/>
          <a:stretch>
            <a:fillRect/>
          </a:stretch>
        </p:blipFill>
        <p:spPr>
          <a:xfrm>
            <a:off x="9468496" y="1232924"/>
            <a:ext cx="4791868" cy="2875121"/>
          </a:xfrm>
          <a:prstGeom prst="rect">
            <a:avLst/>
          </a:prstGeom>
        </p:spPr>
      </p:pic>
      <p:pic>
        <p:nvPicPr>
          <p:cNvPr id="23" name="Picture 22" descr="A graph of different colored rectangles&#10;&#10;Description automatically generated">
            <a:extLst>
              <a:ext uri="{FF2B5EF4-FFF2-40B4-BE49-F238E27FC236}">
                <a16:creationId xmlns:a16="http://schemas.microsoft.com/office/drawing/2014/main" id="{08127925-EF29-9B74-D181-FF7592178E21}"/>
              </a:ext>
            </a:extLst>
          </p:cNvPr>
          <p:cNvPicPr>
            <a:picLocks noChangeAspect="1"/>
          </p:cNvPicPr>
          <p:nvPr/>
        </p:nvPicPr>
        <p:blipFill>
          <a:blip r:embed="rId6"/>
          <a:stretch>
            <a:fillRect/>
          </a:stretch>
        </p:blipFill>
        <p:spPr>
          <a:xfrm>
            <a:off x="7315200" y="4277440"/>
            <a:ext cx="4837425" cy="2902454"/>
          </a:xfrm>
          <a:prstGeom prst="rect">
            <a:avLst/>
          </a:prstGeom>
        </p:spPr>
      </p:pic>
      <p:pic>
        <p:nvPicPr>
          <p:cNvPr id="25" name="Picture 24" descr="A graph of different colored rectangles&#10;&#10;Description automatically generated">
            <a:extLst>
              <a:ext uri="{FF2B5EF4-FFF2-40B4-BE49-F238E27FC236}">
                <a16:creationId xmlns:a16="http://schemas.microsoft.com/office/drawing/2014/main" id="{8425114C-8273-4823-19C3-909D81D70943}"/>
              </a:ext>
            </a:extLst>
          </p:cNvPr>
          <p:cNvPicPr>
            <a:picLocks noChangeAspect="1"/>
          </p:cNvPicPr>
          <p:nvPr/>
        </p:nvPicPr>
        <p:blipFill>
          <a:blip r:embed="rId7"/>
          <a:stretch>
            <a:fillRect/>
          </a:stretch>
        </p:blipFill>
        <p:spPr>
          <a:xfrm>
            <a:off x="565681" y="1239678"/>
            <a:ext cx="4837421" cy="290245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38005" y="482930"/>
            <a:ext cx="13632799" cy="2436376"/>
          </a:xfrm>
          <a:prstGeom prst="rect">
            <a:avLst/>
          </a:prstGeom>
          <a:noFill/>
          <a:ln/>
        </p:spPr>
        <p:txBody>
          <a:bodyPr wrap="square" lIns="0" tIns="0" rIns="0" bIns="0" rtlCol="0" anchor="t"/>
          <a:lstStyle/>
          <a:p>
            <a:pPr marL="0" indent="0">
              <a:lnSpc>
                <a:spcPts val="6350"/>
              </a:lnSpc>
              <a:buNone/>
            </a:pPr>
            <a:r>
              <a:rPr lang="en-US" sz="5100" b="1" dirty="0">
                <a:solidFill>
                  <a:srgbClr val="7068F4"/>
                </a:solidFill>
                <a:latin typeface="Barlow Bold" pitchFamily="34" charset="0"/>
                <a:ea typeface="Barlow Bold" pitchFamily="34" charset="-122"/>
                <a:cs typeface="Barlow Bold" pitchFamily="34" charset="-120"/>
              </a:rPr>
              <a:t>Sınıflandırma Performansının Karşılaştırılması</a:t>
            </a:r>
            <a:endParaRPr lang="en-US" sz="5100" dirty="0"/>
          </a:p>
        </p:txBody>
      </p:sp>
      <p:sp>
        <p:nvSpPr>
          <p:cNvPr id="4" name="Text 1"/>
          <p:cNvSpPr/>
          <p:nvPr/>
        </p:nvSpPr>
        <p:spPr>
          <a:xfrm>
            <a:off x="638005" y="1501886"/>
            <a:ext cx="13077995" cy="1580198"/>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Montserrat" pitchFamily="34" charset="0"/>
                <a:ea typeface="Montserrat" pitchFamily="34" charset="-122"/>
                <a:cs typeface="Montserrat" pitchFamily="34" charset="-120"/>
              </a:rPr>
              <a:t>Aşağıdaki karşılaştırmalı bar grafikleri, farklı boyut indirgeme teknikleri kullanılarak her bir modelin elde ettiği doğruluk oranlarını göstermektedir. Her bar, belirli bir boyut indirgeme yönteminin model üzerindeki etkisini ifade eder.</a:t>
            </a:r>
            <a:endParaRPr lang="en-US" sz="1900" dirty="0"/>
          </a:p>
        </p:txBody>
      </p:sp>
      <p:pic>
        <p:nvPicPr>
          <p:cNvPr id="1026" name="Picture 2" descr="Çıktı görseli">
            <a:extLst>
              <a:ext uri="{FF2B5EF4-FFF2-40B4-BE49-F238E27FC236}">
                <a16:creationId xmlns:a16="http://schemas.microsoft.com/office/drawing/2014/main" id="{F2155A92-C425-30AE-E945-A08E6E0EA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973" y="2436219"/>
            <a:ext cx="9715982" cy="57933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A8593-0128-69E1-2A6E-7DC41D557828}"/>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CEF8CBF0-FA0A-956B-8C80-31F1FCD49399}"/>
              </a:ext>
            </a:extLst>
          </p:cNvPr>
          <p:cNvSpPr/>
          <p:nvPr/>
        </p:nvSpPr>
        <p:spPr>
          <a:xfrm>
            <a:off x="638005" y="482930"/>
            <a:ext cx="13632799" cy="2436376"/>
          </a:xfrm>
          <a:prstGeom prst="rect">
            <a:avLst/>
          </a:prstGeom>
          <a:noFill/>
          <a:ln/>
        </p:spPr>
        <p:txBody>
          <a:bodyPr wrap="square" lIns="0" tIns="0" rIns="0" bIns="0" rtlCol="0" anchor="t"/>
          <a:lstStyle/>
          <a:p>
            <a:pPr marL="0" indent="0">
              <a:lnSpc>
                <a:spcPts val="6350"/>
              </a:lnSpc>
              <a:buNone/>
            </a:pPr>
            <a:r>
              <a:rPr lang="en-US" sz="5100" b="1" dirty="0">
                <a:solidFill>
                  <a:srgbClr val="7068F4"/>
                </a:solidFill>
                <a:latin typeface="Barlow Bold" pitchFamily="34" charset="0"/>
                <a:ea typeface="Barlow Bold" pitchFamily="34" charset="-122"/>
                <a:cs typeface="Barlow Bold" pitchFamily="34" charset="-120"/>
              </a:rPr>
              <a:t>Sınıflandırma Performansının Karşılaştırılması</a:t>
            </a:r>
            <a:endParaRPr lang="en-US" sz="5100" dirty="0"/>
          </a:p>
        </p:txBody>
      </p:sp>
      <p:sp>
        <p:nvSpPr>
          <p:cNvPr id="4" name="Text 1">
            <a:extLst>
              <a:ext uri="{FF2B5EF4-FFF2-40B4-BE49-F238E27FC236}">
                <a16:creationId xmlns:a16="http://schemas.microsoft.com/office/drawing/2014/main" id="{460DC38C-59E3-5FA1-573A-F90D8C51281F}"/>
              </a:ext>
            </a:extLst>
          </p:cNvPr>
          <p:cNvSpPr/>
          <p:nvPr/>
        </p:nvSpPr>
        <p:spPr>
          <a:xfrm>
            <a:off x="638005" y="1501886"/>
            <a:ext cx="13077995" cy="5443444"/>
          </a:xfrm>
          <a:prstGeom prst="rect">
            <a:avLst/>
          </a:prstGeom>
          <a:noFill/>
          <a:ln/>
        </p:spPr>
        <p:txBody>
          <a:bodyPr wrap="square" lIns="0" tIns="0" rIns="0" bIns="0" rtlCol="0" anchor="t"/>
          <a:lstStyle/>
          <a:p>
            <a:pPr>
              <a:lnSpc>
                <a:spcPct val="200000"/>
              </a:lnSpc>
            </a:pPr>
            <a:r>
              <a:rPr lang="tr-TR" dirty="0">
                <a:latin typeface="Montserrat" panose="00000500000000000000" pitchFamily="2" charset="-94"/>
              </a:rPr>
              <a:t>Yapılan karşılaştırmada, </a:t>
            </a:r>
            <a:r>
              <a:rPr lang="tr-TR" b="1" dirty="0">
                <a:latin typeface="Montserrat" panose="00000500000000000000" pitchFamily="2" charset="-94"/>
              </a:rPr>
              <a:t>LDA (Linear Discriminant Analysis)</a:t>
            </a:r>
            <a:r>
              <a:rPr lang="tr-TR" dirty="0">
                <a:latin typeface="Montserrat" panose="00000500000000000000" pitchFamily="2" charset="-94"/>
              </a:rPr>
              <a:t>, genel olarak en yüksek doğruluk değerlerini sağlamış ve sınıflandırma performansında en başarılı yöntem olarak öne çıkmıştır. Özellikle </a:t>
            </a:r>
            <a:r>
              <a:rPr lang="tr-TR" b="1" dirty="0">
                <a:latin typeface="Montserrat" panose="00000500000000000000" pitchFamily="2" charset="-94"/>
              </a:rPr>
              <a:t>Naive Bayes</a:t>
            </a:r>
            <a:r>
              <a:rPr lang="tr-TR" dirty="0">
                <a:latin typeface="Montserrat" panose="00000500000000000000" pitchFamily="2" charset="-94"/>
              </a:rPr>
              <a:t> ve </a:t>
            </a:r>
            <a:r>
              <a:rPr lang="tr-TR" b="1" dirty="0">
                <a:latin typeface="Montserrat" panose="00000500000000000000" pitchFamily="2" charset="-94"/>
              </a:rPr>
              <a:t>Logistic Regression</a:t>
            </a:r>
            <a:r>
              <a:rPr lang="tr-TR" dirty="0">
                <a:latin typeface="Montserrat" panose="00000500000000000000" pitchFamily="2" charset="-94"/>
              </a:rPr>
              <a:t> modelleriyle birlikte kullanıldığında, doğruluk oranı %97'nin üzerine çıkmıştır.</a:t>
            </a:r>
          </a:p>
          <a:p>
            <a:pPr>
              <a:lnSpc>
                <a:spcPct val="200000"/>
              </a:lnSpc>
            </a:pPr>
            <a:r>
              <a:rPr lang="tr-TR" b="1" dirty="0">
                <a:latin typeface="Montserrat" panose="00000500000000000000" pitchFamily="2" charset="-94"/>
              </a:rPr>
              <a:t>No Reduction</a:t>
            </a:r>
            <a:r>
              <a:rPr lang="tr-TR" dirty="0">
                <a:latin typeface="Montserrat" panose="00000500000000000000" pitchFamily="2" charset="-94"/>
              </a:rPr>
              <a:t> ve </a:t>
            </a:r>
            <a:r>
              <a:rPr lang="tr-TR" b="1" dirty="0">
                <a:latin typeface="Montserrat" panose="00000500000000000000" pitchFamily="2" charset="-94"/>
              </a:rPr>
              <a:t>PCA</a:t>
            </a:r>
            <a:r>
              <a:rPr lang="tr-TR" dirty="0">
                <a:latin typeface="Montserrat" panose="00000500000000000000" pitchFamily="2" charset="-94"/>
              </a:rPr>
              <a:t>, LDA'nın hemen gerisinde yer almış ve makul bir performans göstermiştir. Ancak, </a:t>
            </a:r>
            <a:r>
              <a:rPr lang="tr-TR" b="1" dirty="0">
                <a:latin typeface="Montserrat" panose="00000500000000000000" pitchFamily="2" charset="-94"/>
              </a:rPr>
              <a:t>t-SNE</a:t>
            </a:r>
            <a:r>
              <a:rPr lang="tr-TR" dirty="0">
                <a:latin typeface="Montserrat" panose="00000500000000000000" pitchFamily="2" charset="-94"/>
              </a:rPr>
              <a:t>, tüm modeller için belirgin şekilde daha düşük doğruluk oranları sunmuş ve sınıflandırma görevleri için uygun bir yöntem olmadığını göstermiştir.</a:t>
            </a:r>
          </a:p>
          <a:p>
            <a:pPr>
              <a:lnSpc>
                <a:spcPct val="200000"/>
              </a:lnSpc>
            </a:pPr>
            <a:r>
              <a:rPr lang="tr-TR" dirty="0">
                <a:latin typeface="Montserrat" panose="00000500000000000000" pitchFamily="2" charset="-94"/>
              </a:rPr>
              <a:t>Bu sonuçlar, boyut indirgeme tekniklerinin seçiminin sınıflandırma performansında önemli bir etkiye sahip olduğunu ve LDA'nın bu bağlamda daha avantajlı olduğunu göstermektedir.</a:t>
            </a:r>
          </a:p>
        </p:txBody>
      </p:sp>
    </p:spTree>
    <p:extLst>
      <p:ext uri="{BB962C8B-B14F-4D97-AF65-F5344CB8AC3E}">
        <p14:creationId xmlns:p14="http://schemas.microsoft.com/office/powerpoint/2010/main" val="3646810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736283"/>
            <a:ext cx="6497003" cy="812125"/>
          </a:xfrm>
          <a:prstGeom prst="rect">
            <a:avLst/>
          </a:prstGeom>
          <a:noFill/>
          <a:ln/>
        </p:spPr>
        <p:txBody>
          <a:bodyPr wrap="none" lIns="0" tIns="0" rIns="0" bIns="0" rtlCol="0" anchor="t"/>
          <a:lstStyle/>
          <a:p>
            <a:pPr marL="0" indent="0">
              <a:lnSpc>
                <a:spcPts val="6350"/>
              </a:lnSpc>
              <a:buNone/>
            </a:pPr>
            <a:r>
              <a:rPr lang="en-US" sz="5100" b="1" dirty="0">
                <a:solidFill>
                  <a:srgbClr val="7068F4"/>
                </a:solidFill>
                <a:latin typeface="Barlow Bold" pitchFamily="34" charset="0"/>
                <a:ea typeface="Barlow Bold" pitchFamily="34" charset="-122"/>
                <a:cs typeface="Barlow Bold" pitchFamily="34" charset="-120"/>
              </a:rPr>
              <a:t>Sonuçlar ve Tartışma</a:t>
            </a:r>
            <a:endParaRPr lang="en-US" sz="5100" dirty="0"/>
          </a:p>
        </p:txBody>
      </p:sp>
      <p:sp>
        <p:nvSpPr>
          <p:cNvPr id="4" name="Text 1"/>
          <p:cNvSpPr/>
          <p:nvPr/>
        </p:nvSpPr>
        <p:spPr>
          <a:xfrm>
            <a:off x="864037" y="2730698"/>
            <a:ext cx="7415927" cy="3950494"/>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Montserrat" pitchFamily="34" charset="0"/>
                <a:ea typeface="Montserrat" pitchFamily="34" charset="-122"/>
                <a:cs typeface="Montserrat" pitchFamily="34" charset="-120"/>
              </a:rPr>
              <a:t>Bu çalışmada, boyut indirgeme tekniklerinin göğüs kanseri sınıflandırma modellerinin performansına etkisini inceledik. LDA, sınıflar arasındaki ayrımı maksimize etmesi nedeniyle en iyi performansı sergiledi. Sınıflandırma modellerinde en yüksek doğruluk oranına bu yöntemle ulaştık. PCA, verideki en büyük varyansı koruyarak boyut indirgeme işlemini başarıyla gerçekleştirdi. t-SNE, verilerin görsel analizinde benzersiz bir araç olarak öne çıktı, ancak sınıflandırma doğruluğunu artırma konusunda diğer yöntemler kadar etkili olmadı.</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4489" y="992029"/>
            <a:ext cx="7795022" cy="1267539"/>
          </a:xfrm>
          <a:prstGeom prst="rect">
            <a:avLst/>
          </a:prstGeom>
          <a:noFill/>
          <a:ln/>
        </p:spPr>
        <p:txBody>
          <a:bodyPr wrap="square" lIns="0" tIns="0" rIns="0" bIns="0" rtlCol="0" anchor="t"/>
          <a:lstStyle/>
          <a:p>
            <a:pPr marL="0" indent="0">
              <a:lnSpc>
                <a:spcPts val="4950"/>
              </a:lnSpc>
              <a:buNone/>
            </a:pPr>
            <a:r>
              <a:rPr lang="en-US" sz="3950" b="1" dirty="0">
                <a:solidFill>
                  <a:srgbClr val="7068F4"/>
                </a:solidFill>
                <a:ea typeface="Barlow Bold" pitchFamily="34" charset="-122"/>
                <a:cs typeface="Barlow Bold" pitchFamily="34" charset="-120"/>
              </a:rPr>
              <a:t>Veri Seti: Breast Cancer Wisconsin (Diagnostic)</a:t>
            </a:r>
            <a:endParaRPr lang="en-US" sz="3950" dirty="0"/>
          </a:p>
        </p:txBody>
      </p:sp>
      <p:sp>
        <p:nvSpPr>
          <p:cNvPr id="4" name="Shape 1"/>
          <p:cNvSpPr/>
          <p:nvPr/>
        </p:nvSpPr>
        <p:spPr>
          <a:xfrm>
            <a:off x="674489" y="2548533"/>
            <a:ext cx="7795022" cy="1434584"/>
          </a:xfrm>
          <a:prstGeom prst="roundRect">
            <a:avLst>
              <a:gd name="adj" fmla="val 12090"/>
            </a:avLst>
          </a:prstGeom>
          <a:solidFill>
            <a:srgbClr val="EEEFF5"/>
          </a:solidFill>
          <a:ln/>
          <a:effectLst>
            <a:outerShdw blurRad="46990" dist="22860" dir="13500000" algn="bl" rotWithShape="0">
              <a:srgbClr val="FFFFFF">
                <a:alpha val="70000"/>
              </a:srgbClr>
            </a:outerShdw>
          </a:effectLst>
        </p:spPr>
        <p:txBody>
          <a:bodyPr/>
          <a:lstStyle/>
          <a:p>
            <a:endParaRPr lang="tr-TR"/>
          </a:p>
        </p:txBody>
      </p:sp>
      <p:sp>
        <p:nvSpPr>
          <p:cNvPr id="5" name="Text 2"/>
          <p:cNvSpPr/>
          <p:nvPr/>
        </p:nvSpPr>
        <p:spPr>
          <a:xfrm>
            <a:off x="867132" y="2741176"/>
            <a:ext cx="2535674" cy="316944"/>
          </a:xfrm>
          <a:prstGeom prst="rect">
            <a:avLst/>
          </a:prstGeom>
          <a:noFill/>
          <a:ln/>
        </p:spPr>
        <p:txBody>
          <a:bodyPr wrap="none" lIns="0" tIns="0" rIns="0" bIns="0" rtlCol="0" anchor="t"/>
          <a:lstStyle/>
          <a:p>
            <a:pPr marL="0" indent="0">
              <a:lnSpc>
                <a:spcPts val="2450"/>
              </a:lnSpc>
              <a:buNone/>
            </a:pPr>
            <a:r>
              <a:rPr lang="en-US" sz="1950" b="1" dirty="0">
                <a:solidFill>
                  <a:srgbClr val="272525"/>
                </a:solidFill>
                <a:ea typeface="Barlow Bold" pitchFamily="34" charset="-122"/>
                <a:cs typeface="Barlow Bold" pitchFamily="34" charset="-120"/>
              </a:rPr>
              <a:t>Özellikler</a:t>
            </a:r>
            <a:endParaRPr lang="en-US" sz="1950" dirty="0"/>
          </a:p>
        </p:txBody>
      </p:sp>
      <p:sp>
        <p:nvSpPr>
          <p:cNvPr id="6" name="Text 3"/>
          <p:cNvSpPr/>
          <p:nvPr/>
        </p:nvSpPr>
        <p:spPr>
          <a:xfrm>
            <a:off x="867132" y="3173730"/>
            <a:ext cx="7409736" cy="616744"/>
          </a:xfrm>
          <a:prstGeom prst="rect">
            <a:avLst/>
          </a:prstGeom>
          <a:noFill/>
          <a:ln/>
        </p:spPr>
        <p:txBody>
          <a:bodyPr wrap="square" lIns="0" tIns="0" rIns="0" bIns="0" rtlCol="0" anchor="t"/>
          <a:lstStyle/>
          <a:p>
            <a:pPr marL="0" indent="0">
              <a:lnSpc>
                <a:spcPts val="2400"/>
              </a:lnSpc>
              <a:buNone/>
            </a:pPr>
            <a:r>
              <a:rPr lang="en-US" sz="1500" dirty="0">
                <a:solidFill>
                  <a:srgbClr val="272525"/>
                </a:solidFill>
                <a:ea typeface="Montserrat" pitchFamily="34" charset="-122"/>
                <a:cs typeface="Montserrat" pitchFamily="34" charset="-120"/>
              </a:rPr>
              <a:t>Veri seti, hücre çekirdeği çapı, doku, çevre, alan, pürüzsüzlük, sıkışıklık, dışbükeylik, dışbükey noktalar, simetri ve fraktal boyut gibi 30 özelliği içerir.</a:t>
            </a:r>
            <a:endParaRPr lang="en-US" sz="1500" dirty="0"/>
          </a:p>
        </p:txBody>
      </p:sp>
      <p:sp>
        <p:nvSpPr>
          <p:cNvPr id="7" name="Shape 4"/>
          <p:cNvSpPr/>
          <p:nvPr/>
        </p:nvSpPr>
        <p:spPr>
          <a:xfrm>
            <a:off x="674489" y="4175760"/>
            <a:ext cx="7795022" cy="1434584"/>
          </a:xfrm>
          <a:prstGeom prst="roundRect">
            <a:avLst>
              <a:gd name="adj" fmla="val 12090"/>
            </a:avLst>
          </a:prstGeom>
          <a:solidFill>
            <a:srgbClr val="EEEFF5"/>
          </a:solidFill>
          <a:ln/>
          <a:effectLst>
            <a:outerShdw blurRad="46990" dist="22860" dir="13500000" algn="bl" rotWithShape="0">
              <a:srgbClr val="FFFFFF">
                <a:alpha val="70000"/>
              </a:srgbClr>
            </a:outerShdw>
          </a:effectLst>
        </p:spPr>
        <p:txBody>
          <a:bodyPr/>
          <a:lstStyle/>
          <a:p>
            <a:endParaRPr lang="tr-TR"/>
          </a:p>
        </p:txBody>
      </p:sp>
      <p:sp>
        <p:nvSpPr>
          <p:cNvPr id="8" name="Text 5"/>
          <p:cNvSpPr/>
          <p:nvPr/>
        </p:nvSpPr>
        <p:spPr>
          <a:xfrm>
            <a:off x="867132" y="4368403"/>
            <a:ext cx="2535674" cy="316944"/>
          </a:xfrm>
          <a:prstGeom prst="rect">
            <a:avLst/>
          </a:prstGeom>
          <a:noFill/>
          <a:ln/>
        </p:spPr>
        <p:txBody>
          <a:bodyPr wrap="none" lIns="0" tIns="0" rIns="0" bIns="0" rtlCol="0" anchor="t"/>
          <a:lstStyle/>
          <a:p>
            <a:pPr marL="0" indent="0">
              <a:lnSpc>
                <a:spcPts val="2450"/>
              </a:lnSpc>
              <a:buNone/>
            </a:pPr>
            <a:r>
              <a:rPr lang="en-US" sz="1950" b="1" dirty="0">
                <a:solidFill>
                  <a:srgbClr val="272525"/>
                </a:solidFill>
                <a:ea typeface="Barlow Bold" pitchFamily="34" charset="-122"/>
                <a:cs typeface="Barlow Bold" pitchFamily="34" charset="-120"/>
              </a:rPr>
              <a:t>Sınıf Etiketleri</a:t>
            </a:r>
            <a:endParaRPr lang="en-US" sz="1950" dirty="0"/>
          </a:p>
        </p:txBody>
      </p:sp>
      <p:sp>
        <p:nvSpPr>
          <p:cNvPr id="9" name="Text 6"/>
          <p:cNvSpPr/>
          <p:nvPr/>
        </p:nvSpPr>
        <p:spPr>
          <a:xfrm>
            <a:off x="867132" y="4800957"/>
            <a:ext cx="7409736" cy="616744"/>
          </a:xfrm>
          <a:prstGeom prst="rect">
            <a:avLst/>
          </a:prstGeom>
          <a:noFill/>
          <a:ln/>
        </p:spPr>
        <p:txBody>
          <a:bodyPr wrap="square" lIns="0" tIns="0" rIns="0" bIns="0" rtlCol="0" anchor="t"/>
          <a:lstStyle/>
          <a:p>
            <a:pPr marL="0" indent="0">
              <a:lnSpc>
                <a:spcPts val="2400"/>
              </a:lnSpc>
              <a:buNone/>
            </a:pPr>
            <a:r>
              <a:rPr lang="en-US" sz="1500" dirty="0">
                <a:solidFill>
                  <a:srgbClr val="272525"/>
                </a:solidFill>
                <a:ea typeface="Montserrat" pitchFamily="34" charset="-122"/>
                <a:cs typeface="Montserrat" pitchFamily="34" charset="-120"/>
              </a:rPr>
              <a:t>Her örnek, iyi huylu (B) veya kötü huylu (M) olmak üzere iki sınıftan birine aittir. Bu bilgiler, sınıflandırma algoritmaları için eğitim verisi olarak kullanılır.</a:t>
            </a:r>
            <a:endParaRPr lang="en-US" sz="1500" dirty="0"/>
          </a:p>
        </p:txBody>
      </p:sp>
      <p:sp>
        <p:nvSpPr>
          <p:cNvPr id="10" name="Shape 7"/>
          <p:cNvSpPr/>
          <p:nvPr/>
        </p:nvSpPr>
        <p:spPr>
          <a:xfrm>
            <a:off x="674489" y="5802987"/>
            <a:ext cx="7795022" cy="1434584"/>
          </a:xfrm>
          <a:prstGeom prst="roundRect">
            <a:avLst>
              <a:gd name="adj" fmla="val 12090"/>
            </a:avLst>
          </a:prstGeom>
          <a:solidFill>
            <a:srgbClr val="EEEFF5"/>
          </a:solidFill>
          <a:ln/>
          <a:effectLst>
            <a:outerShdw blurRad="46990" dist="22860" dir="13500000" algn="bl" rotWithShape="0">
              <a:srgbClr val="FFFFFF">
                <a:alpha val="70000"/>
              </a:srgbClr>
            </a:outerShdw>
          </a:effectLst>
        </p:spPr>
        <p:txBody>
          <a:bodyPr/>
          <a:lstStyle/>
          <a:p>
            <a:endParaRPr lang="tr-TR"/>
          </a:p>
        </p:txBody>
      </p:sp>
      <p:sp>
        <p:nvSpPr>
          <p:cNvPr id="11" name="Text 8"/>
          <p:cNvSpPr/>
          <p:nvPr/>
        </p:nvSpPr>
        <p:spPr>
          <a:xfrm>
            <a:off x="867132" y="5995630"/>
            <a:ext cx="2535674" cy="316944"/>
          </a:xfrm>
          <a:prstGeom prst="rect">
            <a:avLst/>
          </a:prstGeom>
          <a:noFill/>
          <a:ln/>
        </p:spPr>
        <p:txBody>
          <a:bodyPr wrap="none" lIns="0" tIns="0" rIns="0" bIns="0" rtlCol="0" anchor="t"/>
          <a:lstStyle/>
          <a:p>
            <a:pPr marL="0" indent="0">
              <a:lnSpc>
                <a:spcPts val="2450"/>
              </a:lnSpc>
              <a:buNone/>
            </a:pPr>
            <a:r>
              <a:rPr lang="en-US" sz="1950" b="1" dirty="0">
                <a:solidFill>
                  <a:srgbClr val="272525"/>
                </a:solidFill>
                <a:ea typeface="Barlow Bold" pitchFamily="34" charset="-122"/>
                <a:cs typeface="Barlow Bold" pitchFamily="34" charset="-120"/>
              </a:rPr>
              <a:t>Önem</a:t>
            </a:r>
            <a:endParaRPr lang="en-US" sz="1950" dirty="0"/>
          </a:p>
        </p:txBody>
      </p:sp>
      <p:sp>
        <p:nvSpPr>
          <p:cNvPr id="12" name="Text 9"/>
          <p:cNvSpPr/>
          <p:nvPr/>
        </p:nvSpPr>
        <p:spPr>
          <a:xfrm>
            <a:off x="867132" y="6428184"/>
            <a:ext cx="7409736" cy="616744"/>
          </a:xfrm>
          <a:prstGeom prst="rect">
            <a:avLst/>
          </a:prstGeom>
          <a:noFill/>
          <a:ln/>
        </p:spPr>
        <p:txBody>
          <a:bodyPr wrap="square" lIns="0" tIns="0" rIns="0" bIns="0" rtlCol="0" anchor="t"/>
          <a:lstStyle/>
          <a:p>
            <a:pPr marL="0" indent="0">
              <a:lnSpc>
                <a:spcPts val="2400"/>
              </a:lnSpc>
              <a:buNone/>
            </a:pPr>
            <a:r>
              <a:rPr lang="en-US" sz="1500" dirty="0">
                <a:solidFill>
                  <a:srgbClr val="272525"/>
                </a:solidFill>
                <a:ea typeface="Montserrat" pitchFamily="34" charset="-122"/>
                <a:cs typeface="Montserrat" pitchFamily="34" charset="-120"/>
              </a:rPr>
              <a:t>Veri seti, meme kanseri teşhisinin zorluğunu ve farklı boyut indirgeme teknikleri kullanılarak bu teşhisin nasıl iyileştirilebileceğini göstermektedir.</a:t>
            </a:r>
            <a:endParaRPr lang="en-US" sz="15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A66A4-DB0B-7819-B85D-FE847B1F16FF}"/>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85AB4D0B-123A-A3C1-A644-EEE798F7B26D}"/>
              </a:ext>
            </a:extLst>
          </p:cNvPr>
          <p:cNvSpPr/>
          <p:nvPr/>
        </p:nvSpPr>
        <p:spPr>
          <a:xfrm>
            <a:off x="818197" y="753604"/>
            <a:ext cx="6497003" cy="812125"/>
          </a:xfrm>
          <a:prstGeom prst="rect">
            <a:avLst/>
          </a:prstGeom>
          <a:noFill/>
          <a:ln/>
        </p:spPr>
        <p:txBody>
          <a:bodyPr wrap="none" lIns="0" tIns="0" rIns="0" bIns="0" rtlCol="0" anchor="t"/>
          <a:lstStyle/>
          <a:p>
            <a:pPr marL="0" indent="0">
              <a:lnSpc>
                <a:spcPts val="6350"/>
              </a:lnSpc>
              <a:buNone/>
            </a:pPr>
            <a:endParaRPr lang="en-US" sz="5100" dirty="0"/>
          </a:p>
        </p:txBody>
      </p:sp>
      <p:sp>
        <p:nvSpPr>
          <p:cNvPr id="4" name="Text 1">
            <a:extLst>
              <a:ext uri="{FF2B5EF4-FFF2-40B4-BE49-F238E27FC236}">
                <a16:creationId xmlns:a16="http://schemas.microsoft.com/office/drawing/2014/main" id="{02D20042-9535-9BD3-5A4C-44B3AB1E8D77}"/>
              </a:ext>
            </a:extLst>
          </p:cNvPr>
          <p:cNvSpPr/>
          <p:nvPr/>
        </p:nvSpPr>
        <p:spPr>
          <a:xfrm>
            <a:off x="818197" y="753604"/>
            <a:ext cx="13016350" cy="6255133"/>
          </a:xfrm>
          <a:prstGeom prst="rect">
            <a:avLst/>
          </a:prstGeom>
          <a:noFill/>
          <a:ln/>
        </p:spPr>
        <p:txBody>
          <a:bodyPr wrap="square" lIns="0" tIns="0" rIns="0" bIns="0" rtlCol="0" anchor="t"/>
          <a:lstStyle/>
          <a:p>
            <a:pPr>
              <a:lnSpc>
                <a:spcPct val="150000"/>
              </a:lnSpc>
            </a:pPr>
            <a:r>
              <a:rPr lang="en-US" sz="2000" b="1" dirty="0">
                <a:solidFill>
                  <a:srgbClr val="7068F4"/>
                </a:solidFill>
                <a:latin typeface="Barlow Bold" pitchFamily="34" charset="0"/>
                <a:ea typeface="Barlow Bold" pitchFamily="34" charset="-122"/>
                <a:cs typeface="Barlow Bold" pitchFamily="34" charset="-120"/>
              </a:rPr>
              <a:t>PCA </a:t>
            </a:r>
            <a:r>
              <a:rPr lang="en-US" sz="2000" b="1" dirty="0" err="1">
                <a:solidFill>
                  <a:srgbClr val="7068F4"/>
                </a:solidFill>
                <a:latin typeface="Barlow Bold" pitchFamily="34" charset="0"/>
                <a:ea typeface="Barlow Bold" pitchFamily="34" charset="-122"/>
                <a:cs typeface="Barlow Bold" pitchFamily="34" charset="-120"/>
              </a:rPr>
              <a:t>Neden</a:t>
            </a:r>
            <a:r>
              <a:rPr lang="en-US" sz="2000" b="1" dirty="0">
                <a:solidFill>
                  <a:srgbClr val="7068F4"/>
                </a:solidFill>
                <a:latin typeface="Barlow Bold" pitchFamily="34" charset="0"/>
                <a:ea typeface="Barlow Bold" pitchFamily="34" charset="-122"/>
                <a:cs typeface="Barlow Bold" pitchFamily="34" charset="-120"/>
              </a:rPr>
              <a:t> </a:t>
            </a:r>
            <a:r>
              <a:rPr lang="en-US" sz="2000" b="1" dirty="0" err="1">
                <a:solidFill>
                  <a:srgbClr val="7068F4"/>
                </a:solidFill>
                <a:latin typeface="Barlow Bold" pitchFamily="34" charset="0"/>
                <a:ea typeface="Barlow Bold" pitchFamily="34" charset="-122"/>
                <a:cs typeface="Barlow Bold" pitchFamily="34" charset="-120"/>
              </a:rPr>
              <a:t>Önemli</a:t>
            </a:r>
            <a:r>
              <a:rPr lang="en-US" sz="2000" b="1" dirty="0">
                <a:solidFill>
                  <a:srgbClr val="7068F4"/>
                </a:solidFill>
                <a:latin typeface="Barlow Bold" pitchFamily="34" charset="0"/>
                <a:ea typeface="Barlow Bold" pitchFamily="34" charset="-122"/>
                <a:cs typeface="Barlow Bold" pitchFamily="34" charset="-120"/>
              </a:rPr>
              <a:t> </a:t>
            </a:r>
            <a:r>
              <a:rPr lang="en-US" sz="2000" b="1" dirty="0" err="1">
                <a:solidFill>
                  <a:srgbClr val="7068F4"/>
                </a:solidFill>
                <a:latin typeface="Barlow Bold" pitchFamily="34" charset="0"/>
                <a:ea typeface="Barlow Bold" pitchFamily="34" charset="-122"/>
                <a:cs typeface="Barlow Bold" pitchFamily="34" charset="-120"/>
              </a:rPr>
              <a:t>ve</a:t>
            </a:r>
            <a:r>
              <a:rPr lang="en-US" sz="2000" b="1" dirty="0">
                <a:solidFill>
                  <a:srgbClr val="7068F4"/>
                </a:solidFill>
                <a:latin typeface="Barlow Bold" pitchFamily="34" charset="0"/>
                <a:ea typeface="Barlow Bold" pitchFamily="34" charset="-122"/>
                <a:cs typeface="Barlow Bold" pitchFamily="34" charset="-120"/>
              </a:rPr>
              <a:t> </a:t>
            </a:r>
            <a:r>
              <a:rPr lang="en-US" sz="2000" b="1" dirty="0" err="1">
                <a:solidFill>
                  <a:srgbClr val="7068F4"/>
                </a:solidFill>
                <a:latin typeface="Barlow Bold" pitchFamily="34" charset="0"/>
                <a:ea typeface="Barlow Bold" pitchFamily="34" charset="-122"/>
                <a:cs typeface="Barlow Bold" pitchFamily="34" charset="-120"/>
              </a:rPr>
              <a:t>Başarılı</a:t>
            </a:r>
            <a:r>
              <a:rPr lang="en-US" sz="2000" b="1" dirty="0">
                <a:solidFill>
                  <a:srgbClr val="7068F4"/>
                </a:solidFill>
                <a:latin typeface="Barlow Bold" pitchFamily="34" charset="0"/>
                <a:ea typeface="Barlow Bold" pitchFamily="34" charset="-122"/>
                <a:cs typeface="Barlow Bold" pitchFamily="34" charset="-120"/>
              </a:rPr>
              <a:t>?</a:t>
            </a:r>
            <a:endParaRPr lang="tr-TR" sz="2000" b="1" dirty="0">
              <a:latin typeface="Montserrat" panose="00000500000000000000" pitchFamily="2" charset="-94"/>
            </a:endParaRPr>
          </a:p>
          <a:p>
            <a:pPr>
              <a:lnSpc>
                <a:spcPct val="150000"/>
              </a:lnSpc>
            </a:pPr>
            <a:r>
              <a:rPr lang="tr-TR" sz="2000" b="1" dirty="0">
                <a:latin typeface="Montserrat" panose="00000500000000000000" pitchFamily="2" charset="-94"/>
              </a:rPr>
              <a:t>Varyansı Maksimize Etme:</a:t>
            </a:r>
            <a:r>
              <a:rPr lang="tr-TR" sz="2000" dirty="0">
                <a:latin typeface="Montserrat" panose="00000500000000000000" pitchFamily="2" charset="-94"/>
              </a:rPr>
              <a:t> PCA, veri setindeki özelliklerin varyansını en iyi açıklayan bileşenleri seçerek boyut indirgeme işlemi yapar. Bu, daha az sayıda bileşenle veri setinin büyük bir kısmını temsil etmeyi sağlar.</a:t>
            </a:r>
          </a:p>
          <a:p>
            <a:pPr>
              <a:lnSpc>
                <a:spcPct val="150000"/>
              </a:lnSpc>
            </a:pPr>
            <a:r>
              <a:rPr lang="tr-TR" sz="2000" b="1" dirty="0">
                <a:latin typeface="Montserrat" panose="00000500000000000000" pitchFamily="2" charset="-94"/>
              </a:rPr>
              <a:t>Gürültüyü Azaltma:</a:t>
            </a:r>
            <a:r>
              <a:rPr lang="tr-TR" sz="2000" dirty="0">
                <a:latin typeface="Montserrat" panose="00000500000000000000" pitchFamily="2" charset="-94"/>
              </a:rPr>
              <a:t> PCA, verideki gürültüyü (önemsiz varyansları) filtreleyerek sınıflandırma modellerine daha temiz bir veri sağlar.</a:t>
            </a:r>
          </a:p>
          <a:p>
            <a:pPr>
              <a:lnSpc>
                <a:spcPct val="150000"/>
              </a:lnSpc>
            </a:pPr>
            <a:r>
              <a:rPr lang="tr-TR" sz="2000" b="1" dirty="0">
                <a:latin typeface="Montserrat" panose="00000500000000000000" pitchFamily="2" charset="-94"/>
              </a:rPr>
              <a:t>Doğrusal Özelliklerde Etkili:</a:t>
            </a:r>
            <a:r>
              <a:rPr lang="tr-TR" sz="2000" dirty="0">
                <a:latin typeface="Montserrat" panose="00000500000000000000" pitchFamily="2" charset="-94"/>
              </a:rPr>
              <a:t> PCA, doğrusal ilişkilere sahip veri setlerinde iyi sonuç verir ve hesaplama maliyetlerini düşürür.</a:t>
            </a:r>
            <a:endParaRPr lang="en-US" sz="2000" dirty="0">
              <a:latin typeface="Montserrat" panose="00000500000000000000" pitchFamily="2" charset="-94"/>
            </a:endParaRPr>
          </a:p>
          <a:p>
            <a:pPr>
              <a:lnSpc>
                <a:spcPct val="150000"/>
              </a:lnSpc>
              <a:buFont typeface="Arial" panose="020B0604020202020204" pitchFamily="34" charset="0"/>
              <a:buChar char="•"/>
            </a:pPr>
            <a:endParaRPr lang="en-US" sz="2000" dirty="0">
              <a:latin typeface="Montserrat" panose="00000500000000000000" pitchFamily="2" charset="-94"/>
            </a:endParaRPr>
          </a:p>
          <a:p>
            <a:pPr>
              <a:lnSpc>
                <a:spcPct val="150000"/>
              </a:lnSpc>
            </a:pPr>
            <a:r>
              <a:rPr lang="en-US" sz="2200" b="1" dirty="0">
                <a:solidFill>
                  <a:srgbClr val="7068F4"/>
                </a:solidFill>
                <a:latin typeface="Barlow Bold" pitchFamily="34" charset="0"/>
                <a:ea typeface="Barlow Bold" pitchFamily="34" charset="-122"/>
                <a:cs typeface="Barlow Bold" pitchFamily="34" charset="-120"/>
              </a:rPr>
              <a:t> No Reduction(</a:t>
            </a:r>
            <a:r>
              <a:rPr lang="en-US" sz="2200" b="1" dirty="0" err="1">
                <a:solidFill>
                  <a:srgbClr val="7068F4"/>
                </a:solidFill>
                <a:latin typeface="Barlow Bold" pitchFamily="34" charset="0"/>
                <a:ea typeface="Barlow Bold" pitchFamily="34" charset="-122"/>
                <a:cs typeface="Barlow Bold" pitchFamily="34" charset="-120"/>
              </a:rPr>
              <a:t>Boyut</a:t>
            </a:r>
            <a:r>
              <a:rPr lang="en-US" sz="2200" b="1" dirty="0">
                <a:solidFill>
                  <a:srgbClr val="7068F4"/>
                </a:solidFill>
                <a:latin typeface="Barlow Bold" pitchFamily="34" charset="0"/>
                <a:ea typeface="Barlow Bold" pitchFamily="34" charset="-122"/>
                <a:cs typeface="Barlow Bold" pitchFamily="34" charset="-120"/>
              </a:rPr>
              <a:t> </a:t>
            </a:r>
            <a:r>
              <a:rPr lang="en-US" sz="2200" b="1" dirty="0" err="1">
                <a:solidFill>
                  <a:srgbClr val="7068F4"/>
                </a:solidFill>
                <a:latin typeface="Barlow Bold" pitchFamily="34" charset="0"/>
                <a:ea typeface="Barlow Bold" pitchFamily="34" charset="-122"/>
                <a:cs typeface="Barlow Bold" pitchFamily="34" charset="-120"/>
              </a:rPr>
              <a:t>İndirgeme</a:t>
            </a:r>
            <a:r>
              <a:rPr lang="en-US" sz="2200" b="1" dirty="0">
                <a:solidFill>
                  <a:srgbClr val="7068F4"/>
                </a:solidFill>
                <a:latin typeface="Barlow Bold" pitchFamily="34" charset="0"/>
                <a:ea typeface="Barlow Bold" pitchFamily="34" charset="-122"/>
                <a:cs typeface="Barlow Bold" pitchFamily="34" charset="-120"/>
              </a:rPr>
              <a:t> </a:t>
            </a:r>
            <a:r>
              <a:rPr lang="en-US" sz="2200" b="1" dirty="0" err="1">
                <a:solidFill>
                  <a:srgbClr val="7068F4"/>
                </a:solidFill>
                <a:latin typeface="Barlow Bold" pitchFamily="34" charset="0"/>
                <a:ea typeface="Barlow Bold" pitchFamily="34" charset="-122"/>
                <a:cs typeface="Barlow Bold" pitchFamily="34" charset="-120"/>
              </a:rPr>
              <a:t>Olmadan</a:t>
            </a:r>
            <a:r>
              <a:rPr lang="en-US" sz="2200" b="1" dirty="0">
                <a:solidFill>
                  <a:srgbClr val="7068F4"/>
                </a:solidFill>
                <a:latin typeface="Barlow Bold" pitchFamily="34" charset="0"/>
                <a:ea typeface="Barlow Bold" pitchFamily="34" charset="-122"/>
                <a:cs typeface="Barlow Bold" pitchFamily="34" charset="-120"/>
              </a:rPr>
              <a:t>) </a:t>
            </a:r>
            <a:r>
              <a:rPr lang="en-US" sz="2200" b="1" dirty="0" err="1">
                <a:solidFill>
                  <a:srgbClr val="7068F4"/>
                </a:solidFill>
                <a:latin typeface="Barlow Bold" pitchFamily="34" charset="0"/>
                <a:ea typeface="Barlow Bold" pitchFamily="34" charset="-122"/>
                <a:cs typeface="Barlow Bold" pitchFamily="34" charset="-120"/>
              </a:rPr>
              <a:t>Performans</a:t>
            </a:r>
            <a:r>
              <a:rPr lang="en-US" sz="2200" b="1" dirty="0">
                <a:solidFill>
                  <a:srgbClr val="7068F4"/>
                </a:solidFill>
                <a:latin typeface="Barlow Bold" pitchFamily="34" charset="0"/>
                <a:ea typeface="Barlow Bold" pitchFamily="34" charset="-122"/>
                <a:cs typeface="Barlow Bold" pitchFamily="34" charset="-120"/>
              </a:rPr>
              <a:t>:</a:t>
            </a:r>
            <a:endParaRPr lang="en-US" sz="2200" b="1" dirty="0">
              <a:latin typeface="Montserrat" panose="00000500000000000000" pitchFamily="2" charset="-94"/>
            </a:endParaRPr>
          </a:p>
          <a:p>
            <a:pPr>
              <a:lnSpc>
                <a:spcPct val="150000"/>
              </a:lnSpc>
            </a:pPr>
            <a:r>
              <a:rPr lang="tr-TR" sz="2000" b="1" dirty="0">
                <a:latin typeface="Montserrat" panose="00000500000000000000" pitchFamily="2" charset="-94"/>
              </a:rPr>
              <a:t>Avantajlar: </a:t>
            </a:r>
            <a:r>
              <a:rPr lang="tr-TR" sz="2000" dirty="0">
                <a:latin typeface="Montserrat" panose="00000500000000000000" pitchFamily="2" charset="-94"/>
              </a:rPr>
              <a:t>Tüm veri özelliklerini kullandığı için bilgi kaybı yoktur. Özellikle küçük veri setlerinde faydalı olabilir.</a:t>
            </a:r>
            <a:endParaRPr lang="en-US" sz="2000" dirty="0">
              <a:latin typeface="Montserrat" panose="00000500000000000000" pitchFamily="2" charset="-94"/>
            </a:endParaRPr>
          </a:p>
          <a:p>
            <a:pPr>
              <a:lnSpc>
                <a:spcPct val="150000"/>
              </a:lnSpc>
            </a:pPr>
            <a:r>
              <a:rPr lang="tr-TR" sz="2000" b="1" dirty="0">
                <a:latin typeface="Montserrat" panose="00000500000000000000" pitchFamily="2" charset="-94"/>
              </a:rPr>
              <a:t>Dezavantajlar: </a:t>
            </a:r>
            <a:r>
              <a:rPr lang="tr-TR" sz="2000" dirty="0">
                <a:latin typeface="Montserrat" panose="00000500000000000000" pitchFamily="2" charset="-94"/>
              </a:rPr>
              <a:t>Yüksek boyutlu verilerde işlem maliyeti artar. Gereksiz özelliklerin varlığı overfitting’e yol açabilir.</a:t>
            </a:r>
          </a:p>
        </p:txBody>
      </p:sp>
    </p:spTree>
    <p:extLst>
      <p:ext uri="{BB962C8B-B14F-4D97-AF65-F5344CB8AC3E}">
        <p14:creationId xmlns:p14="http://schemas.microsoft.com/office/powerpoint/2010/main" val="3853294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46C0C-5C0D-DD62-91D5-33196C209939}"/>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ECC523C3-640B-E94D-9177-927F967B4345}"/>
              </a:ext>
            </a:extLst>
          </p:cNvPr>
          <p:cNvSpPr/>
          <p:nvPr/>
        </p:nvSpPr>
        <p:spPr>
          <a:xfrm>
            <a:off x="818197" y="753604"/>
            <a:ext cx="6497003" cy="812125"/>
          </a:xfrm>
          <a:prstGeom prst="rect">
            <a:avLst/>
          </a:prstGeom>
          <a:noFill/>
          <a:ln/>
        </p:spPr>
        <p:txBody>
          <a:bodyPr wrap="none" lIns="0" tIns="0" rIns="0" bIns="0" rtlCol="0" anchor="t"/>
          <a:lstStyle/>
          <a:p>
            <a:pPr marL="0" indent="0">
              <a:lnSpc>
                <a:spcPts val="6350"/>
              </a:lnSpc>
              <a:buNone/>
            </a:pPr>
            <a:endParaRPr lang="en-US" sz="5100" dirty="0"/>
          </a:p>
        </p:txBody>
      </p:sp>
      <p:sp>
        <p:nvSpPr>
          <p:cNvPr id="4" name="Text 1">
            <a:extLst>
              <a:ext uri="{FF2B5EF4-FFF2-40B4-BE49-F238E27FC236}">
                <a16:creationId xmlns:a16="http://schemas.microsoft.com/office/drawing/2014/main" id="{89B37065-420D-10AE-EADF-62FE806D8433}"/>
              </a:ext>
            </a:extLst>
          </p:cNvPr>
          <p:cNvSpPr/>
          <p:nvPr/>
        </p:nvSpPr>
        <p:spPr>
          <a:xfrm>
            <a:off x="818197" y="753604"/>
            <a:ext cx="13016350" cy="6255133"/>
          </a:xfrm>
          <a:prstGeom prst="rect">
            <a:avLst/>
          </a:prstGeom>
          <a:noFill/>
          <a:ln/>
        </p:spPr>
        <p:txBody>
          <a:bodyPr wrap="square" lIns="0" tIns="0" rIns="0" bIns="0" rtlCol="0" anchor="t"/>
          <a:lstStyle/>
          <a:p>
            <a:pPr>
              <a:lnSpc>
                <a:spcPct val="150000"/>
              </a:lnSpc>
            </a:pPr>
            <a:r>
              <a:rPr lang="en-US" sz="2200" b="1" dirty="0" err="1">
                <a:solidFill>
                  <a:srgbClr val="7068F4"/>
                </a:solidFill>
                <a:latin typeface="Barlow Bold" pitchFamily="34" charset="0"/>
                <a:ea typeface="Barlow Bold" pitchFamily="34" charset="-122"/>
                <a:cs typeface="Barlow Bold" pitchFamily="34" charset="-120"/>
              </a:rPr>
              <a:t>Genel</a:t>
            </a:r>
            <a:r>
              <a:rPr lang="en-US" sz="2200" b="1" dirty="0">
                <a:solidFill>
                  <a:srgbClr val="7068F4"/>
                </a:solidFill>
                <a:latin typeface="Barlow Bold" pitchFamily="34" charset="0"/>
                <a:ea typeface="Barlow Bold" pitchFamily="34" charset="-122"/>
                <a:cs typeface="Barlow Bold" pitchFamily="34" charset="-120"/>
              </a:rPr>
              <a:t> T-SNE  LDA </a:t>
            </a:r>
            <a:r>
              <a:rPr lang="en-US" sz="2200" b="1" dirty="0" err="1">
                <a:solidFill>
                  <a:srgbClr val="7068F4"/>
                </a:solidFill>
                <a:latin typeface="Barlow Bold" pitchFamily="34" charset="0"/>
                <a:ea typeface="Barlow Bold" pitchFamily="34" charset="-122"/>
                <a:cs typeface="Barlow Bold" pitchFamily="34" charset="-120"/>
              </a:rPr>
              <a:t>Neden</a:t>
            </a:r>
            <a:r>
              <a:rPr lang="en-US" sz="2200" b="1" dirty="0">
                <a:solidFill>
                  <a:srgbClr val="7068F4"/>
                </a:solidFill>
                <a:latin typeface="Barlow Bold" pitchFamily="34" charset="0"/>
                <a:ea typeface="Barlow Bold" pitchFamily="34" charset="-122"/>
                <a:cs typeface="Barlow Bold" pitchFamily="34" charset="-120"/>
              </a:rPr>
              <a:t> </a:t>
            </a:r>
            <a:r>
              <a:rPr lang="en-US" sz="2200" b="1" dirty="0" err="1">
                <a:solidFill>
                  <a:srgbClr val="7068F4"/>
                </a:solidFill>
                <a:latin typeface="Barlow Bold" pitchFamily="34" charset="0"/>
                <a:ea typeface="Barlow Bold" pitchFamily="34" charset="-122"/>
                <a:cs typeface="Barlow Bold" pitchFamily="34" charset="-120"/>
              </a:rPr>
              <a:t>Daha</a:t>
            </a:r>
            <a:r>
              <a:rPr lang="en-US" sz="2200" b="1" dirty="0">
                <a:solidFill>
                  <a:srgbClr val="7068F4"/>
                </a:solidFill>
                <a:latin typeface="Barlow Bold" pitchFamily="34" charset="0"/>
                <a:ea typeface="Barlow Bold" pitchFamily="34" charset="-122"/>
                <a:cs typeface="Barlow Bold" pitchFamily="34" charset="-120"/>
              </a:rPr>
              <a:t> İyi?</a:t>
            </a:r>
          </a:p>
          <a:p>
            <a:pPr>
              <a:lnSpc>
                <a:spcPct val="150000"/>
              </a:lnSpc>
            </a:pPr>
            <a:r>
              <a:rPr lang="en-US" sz="2000" b="1" dirty="0" err="1">
                <a:solidFill>
                  <a:srgbClr val="272525"/>
                </a:solidFill>
                <a:latin typeface="Montserrat" panose="00000500000000000000" pitchFamily="2" charset="-94"/>
                <a:ea typeface="Montserrat" pitchFamily="34" charset="-122"/>
                <a:cs typeface="Montserrat" pitchFamily="34" charset="-120"/>
              </a:rPr>
              <a:t>Sınıflar</a:t>
            </a:r>
            <a:r>
              <a:rPr lang="en-US" sz="2000" b="1" dirty="0">
                <a:solidFill>
                  <a:srgbClr val="272525"/>
                </a:solidFill>
                <a:latin typeface="Montserrat" panose="00000500000000000000" pitchFamily="2" charset="-94"/>
                <a:ea typeface="Montserrat" pitchFamily="34" charset="-122"/>
                <a:cs typeface="Montserrat" pitchFamily="34" charset="-120"/>
              </a:rPr>
              <a:t> </a:t>
            </a:r>
            <a:r>
              <a:rPr lang="en-US" sz="2000" b="1" dirty="0" err="1">
                <a:solidFill>
                  <a:srgbClr val="272525"/>
                </a:solidFill>
                <a:latin typeface="Montserrat" panose="00000500000000000000" pitchFamily="2" charset="-94"/>
                <a:ea typeface="Montserrat" pitchFamily="34" charset="-122"/>
                <a:cs typeface="Montserrat" pitchFamily="34" charset="-120"/>
              </a:rPr>
              <a:t>Arası</a:t>
            </a:r>
            <a:r>
              <a:rPr lang="en-US" sz="2000" b="1" dirty="0">
                <a:solidFill>
                  <a:srgbClr val="272525"/>
                </a:solidFill>
                <a:latin typeface="Montserrat" panose="00000500000000000000" pitchFamily="2" charset="-94"/>
                <a:ea typeface="Montserrat" pitchFamily="34" charset="-122"/>
                <a:cs typeface="Montserrat" pitchFamily="34" charset="-120"/>
              </a:rPr>
              <a:t> </a:t>
            </a:r>
            <a:r>
              <a:rPr lang="en-US" sz="2000" b="1" dirty="0" err="1">
                <a:solidFill>
                  <a:srgbClr val="272525"/>
                </a:solidFill>
                <a:latin typeface="Montserrat" panose="00000500000000000000" pitchFamily="2" charset="-94"/>
                <a:ea typeface="Montserrat" pitchFamily="34" charset="-122"/>
                <a:cs typeface="Montserrat" pitchFamily="34" charset="-120"/>
              </a:rPr>
              <a:t>Ayrımı</a:t>
            </a:r>
            <a:r>
              <a:rPr lang="en-US" sz="2000" b="1" dirty="0">
                <a:solidFill>
                  <a:srgbClr val="272525"/>
                </a:solidFill>
                <a:latin typeface="Montserrat" panose="00000500000000000000" pitchFamily="2" charset="-94"/>
                <a:ea typeface="Montserrat" pitchFamily="34" charset="-122"/>
                <a:cs typeface="Montserrat" pitchFamily="34" charset="-120"/>
              </a:rPr>
              <a:t> </a:t>
            </a:r>
            <a:r>
              <a:rPr lang="en-US" sz="2000" b="1" dirty="0" err="1">
                <a:solidFill>
                  <a:srgbClr val="272525"/>
                </a:solidFill>
                <a:latin typeface="Montserrat" panose="00000500000000000000" pitchFamily="2" charset="-94"/>
                <a:ea typeface="Montserrat" pitchFamily="34" charset="-122"/>
                <a:cs typeface="Montserrat" pitchFamily="34" charset="-120"/>
              </a:rPr>
              <a:t>Maksimize</a:t>
            </a:r>
            <a:r>
              <a:rPr lang="en-US" sz="2000" b="1" dirty="0">
                <a:solidFill>
                  <a:srgbClr val="272525"/>
                </a:solidFill>
                <a:latin typeface="Montserrat" panose="00000500000000000000" pitchFamily="2" charset="-94"/>
                <a:ea typeface="Montserrat" pitchFamily="34" charset="-122"/>
                <a:cs typeface="Montserrat" pitchFamily="34" charset="-120"/>
              </a:rPr>
              <a:t> </a:t>
            </a:r>
            <a:r>
              <a:rPr lang="en-US" sz="2000" b="1" dirty="0" err="1">
                <a:solidFill>
                  <a:srgbClr val="272525"/>
                </a:solidFill>
                <a:latin typeface="Montserrat" panose="00000500000000000000" pitchFamily="2" charset="-94"/>
                <a:ea typeface="Montserrat" pitchFamily="34" charset="-122"/>
                <a:cs typeface="Montserrat" pitchFamily="34" charset="-120"/>
              </a:rPr>
              <a:t>Etme</a:t>
            </a:r>
            <a:r>
              <a:rPr lang="en-US" sz="2000" b="1" dirty="0">
                <a:solidFill>
                  <a:srgbClr val="272525"/>
                </a:solidFill>
                <a:latin typeface="Montserrat" panose="00000500000000000000" pitchFamily="2" charset="-94"/>
                <a:ea typeface="Montserrat" pitchFamily="34" charset="-122"/>
                <a:cs typeface="Montserrat" pitchFamily="34" charset="-120"/>
              </a:rPr>
              <a:t>: </a:t>
            </a:r>
            <a:r>
              <a:rPr lang="en-US" sz="2000" dirty="0">
                <a:solidFill>
                  <a:srgbClr val="272525"/>
                </a:solidFill>
                <a:latin typeface="Montserrat" panose="00000500000000000000" pitchFamily="2" charset="-94"/>
                <a:ea typeface="Montserrat" pitchFamily="34" charset="-122"/>
                <a:cs typeface="Montserrat" pitchFamily="34" charset="-120"/>
              </a:rPr>
              <a:t>LDA, </a:t>
            </a:r>
            <a:r>
              <a:rPr lang="en-US" sz="2000" dirty="0" err="1">
                <a:solidFill>
                  <a:srgbClr val="272525"/>
                </a:solidFill>
                <a:latin typeface="Montserrat" panose="00000500000000000000" pitchFamily="2" charset="-94"/>
                <a:ea typeface="Montserrat" pitchFamily="34" charset="-122"/>
                <a:cs typeface="Montserrat" pitchFamily="34" charset="-120"/>
              </a:rPr>
              <a:t>sınıflar</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arasındaki</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farkı</a:t>
            </a:r>
            <a:r>
              <a:rPr lang="en-US" sz="2000" dirty="0">
                <a:solidFill>
                  <a:srgbClr val="272525"/>
                </a:solidFill>
                <a:latin typeface="Montserrat" panose="00000500000000000000" pitchFamily="2" charset="-94"/>
                <a:ea typeface="Montserrat" pitchFamily="34" charset="-122"/>
                <a:cs typeface="Montserrat" pitchFamily="34" charset="-120"/>
              </a:rPr>
              <a:t> optimize </a:t>
            </a:r>
            <a:r>
              <a:rPr lang="en-US" sz="2000" dirty="0" err="1">
                <a:solidFill>
                  <a:srgbClr val="272525"/>
                </a:solidFill>
                <a:latin typeface="Montserrat" panose="00000500000000000000" pitchFamily="2" charset="-94"/>
                <a:ea typeface="Montserrat" pitchFamily="34" charset="-122"/>
                <a:cs typeface="Montserrat" pitchFamily="34" charset="-120"/>
              </a:rPr>
              <a:t>ederek</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sınıflandırma</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modellerinde</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daha</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yüksek</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doğruluk</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sağlar</a:t>
            </a:r>
            <a:r>
              <a:rPr lang="en-US" sz="2000" dirty="0">
                <a:solidFill>
                  <a:srgbClr val="272525"/>
                </a:solidFill>
                <a:latin typeface="Montserrat" panose="00000500000000000000" pitchFamily="2" charset="-94"/>
                <a:ea typeface="Montserrat" pitchFamily="34" charset="-122"/>
                <a:cs typeface="Montserrat" pitchFamily="34" charset="-120"/>
              </a:rPr>
              <a:t>.</a:t>
            </a:r>
          </a:p>
          <a:p>
            <a:pPr marL="0" indent="0">
              <a:lnSpc>
                <a:spcPct val="150000"/>
              </a:lnSpc>
              <a:buNone/>
            </a:pPr>
            <a:r>
              <a:rPr lang="en-US" sz="2000" b="1" dirty="0" err="1">
                <a:solidFill>
                  <a:srgbClr val="272525"/>
                </a:solidFill>
                <a:latin typeface="Montserrat" panose="00000500000000000000" pitchFamily="2" charset="-94"/>
                <a:ea typeface="Montserrat" pitchFamily="34" charset="-122"/>
                <a:cs typeface="Montserrat" pitchFamily="34" charset="-120"/>
              </a:rPr>
              <a:t>Doğrusal</a:t>
            </a:r>
            <a:r>
              <a:rPr lang="en-US" sz="2000" b="1" dirty="0">
                <a:solidFill>
                  <a:srgbClr val="272525"/>
                </a:solidFill>
                <a:latin typeface="Montserrat" panose="00000500000000000000" pitchFamily="2" charset="-94"/>
                <a:ea typeface="Montserrat" pitchFamily="34" charset="-122"/>
                <a:cs typeface="Montserrat" pitchFamily="34" charset="-120"/>
              </a:rPr>
              <a:t> </a:t>
            </a:r>
            <a:r>
              <a:rPr lang="en-US" sz="2000" b="1" dirty="0" err="1">
                <a:solidFill>
                  <a:srgbClr val="272525"/>
                </a:solidFill>
                <a:latin typeface="Montserrat" panose="00000500000000000000" pitchFamily="2" charset="-94"/>
                <a:ea typeface="Montserrat" pitchFamily="34" charset="-122"/>
                <a:cs typeface="Montserrat" pitchFamily="34" charset="-120"/>
              </a:rPr>
              <a:t>Ayrım</a:t>
            </a:r>
            <a:r>
              <a:rPr lang="en-US" sz="2000" b="1"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Verilerin</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doğrusal</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olarak</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ayrılabilir</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olduğu</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durumlarda</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en</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etkili</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yöntemdir</a:t>
            </a:r>
            <a:r>
              <a:rPr lang="en-US" sz="2000" dirty="0">
                <a:solidFill>
                  <a:srgbClr val="272525"/>
                </a:solidFill>
                <a:latin typeface="Montserrat" panose="00000500000000000000" pitchFamily="2" charset="-94"/>
                <a:ea typeface="Montserrat" pitchFamily="34" charset="-122"/>
                <a:cs typeface="Montserrat" pitchFamily="34" charset="-120"/>
              </a:rPr>
              <a:t>.</a:t>
            </a:r>
          </a:p>
          <a:p>
            <a:pPr marL="0" indent="0">
              <a:lnSpc>
                <a:spcPct val="150000"/>
              </a:lnSpc>
              <a:buNone/>
            </a:pPr>
            <a:r>
              <a:rPr lang="en-US" sz="2000" b="1" dirty="0" err="1">
                <a:solidFill>
                  <a:srgbClr val="272525"/>
                </a:solidFill>
                <a:latin typeface="Montserrat" panose="00000500000000000000" pitchFamily="2" charset="-94"/>
                <a:ea typeface="Montserrat" pitchFamily="34" charset="-122"/>
                <a:cs typeface="Montserrat" pitchFamily="34" charset="-120"/>
              </a:rPr>
              <a:t>Küçük</a:t>
            </a:r>
            <a:r>
              <a:rPr lang="en-US" sz="2000" b="1" dirty="0">
                <a:solidFill>
                  <a:srgbClr val="272525"/>
                </a:solidFill>
                <a:latin typeface="Montserrat" panose="00000500000000000000" pitchFamily="2" charset="-94"/>
                <a:ea typeface="Montserrat" pitchFamily="34" charset="-122"/>
                <a:cs typeface="Montserrat" pitchFamily="34" charset="-120"/>
              </a:rPr>
              <a:t> </a:t>
            </a:r>
            <a:r>
              <a:rPr lang="en-US" sz="2000" b="1" dirty="0" err="1">
                <a:solidFill>
                  <a:srgbClr val="272525"/>
                </a:solidFill>
                <a:latin typeface="Montserrat" panose="00000500000000000000" pitchFamily="2" charset="-94"/>
                <a:ea typeface="Montserrat" pitchFamily="34" charset="-122"/>
                <a:cs typeface="Montserrat" pitchFamily="34" charset="-120"/>
              </a:rPr>
              <a:t>Varyanslı</a:t>
            </a:r>
            <a:r>
              <a:rPr lang="en-US" sz="2000" b="1" dirty="0">
                <a:solidFill>
                  <a:srgbClr val="272525"/>
                </a:solidFill>
                <a:latin typeface="Montserrat" panose="00000500000000000000" pitchFamily="2" charset="-94"/>
                <a:ea typeface="Montserrat" pitchFamily="34" charset="-122"/>
                <a:cs typeface="Montserrat" pitchFamily="34" charset="-120"/>
              </a:rPr>
              <a:t> </a:t>
            </a:r>
            <a:r>
              <a:rPr lang="en-US" sz="2000" b="1" dirty="0" err="1">
                <a:solidFill>
                  <a:srgbClr val="272525"/>
                </a:solidFill>
                <a:latin typeface="Montserrat" panose="00000500000000000000" pitchFamily="2" charset="-94"/>
                <a:ea typeface="Montserrat" pitchFamily="34" charset="-122"/>
                <a:cs typeface="Montserrat" pitchFamily="34" charset="-120"/>
              </a:rPr>
              <a:t>Verilerde</a:t>
            </a:r>
            <a:r>
              <a:rPr lang="en-US" sz="2000" b="1" dirty="0">
                <a:solidFill>
                  <a:srgbClr val="272525"/>
                </a:solidFill>
                <a:latin typeface="Montserrat" panose="00000500000000000000" pitchFamily="2" charset="-94"/>
                <a:ea typeface="Montserrat" pitchFamily="34" charset="-122"/>
                <a:cs typeface="Montserrat" pitchFamily="34" charset="-120"/>
              </a:rPr>
              <a:t> </a:t>
            </a:r>
            <a:r>
              <a:rPr lang="en-US" sz="2000" b="1" dirty="0" err="1">
                <a:solidFill>
                  <a:srgbClr val="272525"/>
                </a:solidFill>
                <a:latin typeface="Montserrat" panose="00000500000000000000" pitchFamily="2" charset="-94"/>
                <a:ea typeface="Montserrat" pitchFamily="34" charset="-122"/>
                <a:cs typeface="Montserrat" pitchFamily="34" charset="-120"/>
              </a:rPr>
              <a:t>Avantaj</a:t>
            </a:r>
            <a:r>
              <a:rPr lang="en-US" sz="2000" b="1" dirty="0">
                <a:solidFill>
                  <a:srgbClr val="272525"/>
                </a:solidFill>
                <a:latin typeface="Montserrat" panose="00000500000000000000" pitchFamily="2" charset="-94"/>
                <a:ea typeface="Montserrat" pitchFamily="34" charset="-122"/>
                <a:cs typeface="Montserrat" pitchFamily="34" charset="-120"/>
              </a:rPr>
              <a:t>: </a:t>
            </a:r>
            <a:r>
              <a:rPr lang="en-US" sz="2000" dirty="0">
                <a:solidFill>
                  <a:srgbClr val="272525"/>
                </a:solidFill>
                <a:latin typeface="Montserrat" panose="00000500000000000000" pitchFamily="2" charset="-94"/>
                <a:ea typeface="Montserrat" pitchFamily="34" charset="-122"/>
                <a:cs typeface="Montserrat" pitchFamily="34" charset="-120"/>
              </a:rPr>
              <a:t>LDA, </a:t>
            </a:r>
            <a:r>
              <a:rPr lang="en-US" sz="2000" dirty="0" err="1">
                <a:solidFill>
                  <a:srgbClr val="272525"/>
                </a:solidFill>
                <a:latin typeface="Montserrat" panose="00000500000000000000" pitchFamily="2" charset="-94"/>
                <a:ea typeface="Montserrat" pitchFamily="34" charset="-122"/>
                <a:cs typeface="Montserrat" pitchFamily="34" charset="-120"/>
              </a:rPr>
              <a:t>az</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sayıda</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özelliğe</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sahip</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veri</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setlerinde</a:t>
            </a:r>
            <a:r>
              <a:rPr lang="en-US" sz="2000" dirty="0">
                <a:solidFill>
                  <a:srgbClr val="272525"/>
                </a:solidFill>
                <a:latin typeface="Montserrat" panose="00000500000000000000" pitchFamily="2" charset="-94"/>
                <a:ea typeface="Montserrat" pitchFamily="34" charset="-122"/>
                <a:cs typeface="Montserrat" pitchFamily="34" charset="-120"/>
              </a:rPr>
              <a:t> bile iyi </a:t>
            </a:r>
            <a:r>
              <a:rPr lang="en-US" sz="2000" dirty="0" err="1">
                <a:solidFill>
                  <a:srgbClr val="272525"/>
                </a:solidFill>
                <a:latin typeface="Montserrat" panose="00000500000000000000" pitchFamily="2" charset="-94"/>
                <a:ea typeface="Montserrat" pitchFamily="34" charset="-122"/>
                <a:cs typeface="Montserrat" pitchFamily="34" charset="-120"/>
              </a:rPr>
              <a:t>performans</a:t>
            </a:r>
            <a:r>
              <a:rPr lang="en-US" sz="2000" dirty="0">
                <a:solidFill>
                  <a:srgbClr val="272525"/>
                </a:solidFill>
                <a:latin typeface="Montserrat" panose="00000500000000000000" pitchFamily="2" charset="-94"/>
                <a:ea typeface="Montserrat" pitchFamily="34" charset="-122"/>
                <a:cs typeface="Montserrat" pitchFamily="34" charset="-120"/>
              </a:rPr>
              <a:t> </a:t>
            </a:r>
            <a:r>
              <a:rPr lang="en-US" sz="2000" dirty="0" err="1">
                <a:solidFill>
                  <a:srgbClr val="272525"/>
                </a:solidFill>
                <a:latin typeface="Montserrat" panose="00000500000000000000" pitchFamily="2" charset="-94"/>
                <a:ea typeface="Montserrat" pitchFamily="34" charset="-122"/>
                <a:cs typeface="Montserrat" pitchFamily="34" charset="-120"/>
              </a:rPr>
              <a:t>gösterir</a:t>
            </a:r>
            <a:r>
              <a:rPr lang="en-US" sz="2000" dirty="0">
                <a:solidFill>
                  <a:srgbClr val="272525"/>
                </a:solidFill>
                <a:latin typeface="Montserrat" panose="00000500000000000000" pitchFamily="2" charset="-94"/>
                <a:ea typeface="Montserrat" pitchFamily="34" charset="-122"/>
                <a:cs typeface="Montserrat" pitchFamily="34" charset="-120"/>
              </a:rPr>
              <a:t>.</a:t>
            </a:r>
          </a:p>
          <a:p>
            <a:pPr marL="0" indent="0">
              <a:lnSpc>
                <a:spcPct val="150000"/>
              </a:lnSpc>
              <a:buNone/>
            </a:pPr>
            <a:endParaRPr lang="en-US" sz="2000" dirty="0">
              <a:solidFill>
                <a:srgbClr val="272525"/>
              </a:solidFill>
              <a:latin typeface="Montserrat" panose="00000500000000000000" pitchFamily="2" charset="-94"/>
              <a:ea typeface="Montserrat" pitchFamily="34" charset="-122"/>
              <a:cs typeface="Montserrat" pitchFamily="34" charset="-120"/>
            </a:endParaRPr>
          </a:p>
          <a:p>
            <a:pPr>
              <a:lnSpc>
                <a:spcPct val="150000"/>
              </a:lnSpc>
            </a:pPr>
            <a:r>
              <a:rPr lang="en-US" sz="2200" b="1" dirty="0" err="1">
                <a:solidFill>
                  <a:srgbClr val="7068F4"/>
                </a:solidFill>
                <a:latin typeface="Barlow Bold" pitchFamily="34" charset="0"/>
                <a:ea typeface="Barlow Bold" pitchFamily="34" charset="-122"/>
                <a:cs typeface="Barlow Bold" pitchFamily="34" charset="-120"/>
              </a:rPr>
              <a:t>Genel</a:t>
            </a:r>
            <a:r>
              <a:rPr lang="en-US" sz="2200" b="1" dirty="0">
                <a:solidFill>
                  <a:srgbClr val="7068F4"/>
                </a:solidFill>
                <a:latin typeface="Barlow Bold" pitchFamily="34" charset="0"/>
                <a:ea typeface="Barlow Bold" pitchFamily="34" charset="-122"/>
                <a:cs typeface="Barlow Bold" pitchFamily="34" charset="-120"/>
              </a:rPr>
              <a:t> T-SNE </a:t>
            </a:r>
            <a:r>
              <a:rPr lang="en-US" sz="2200" b="1" dirty="0" err="1">
                <a:solidFill>
                  <a:srgbClr val="7068F4"/>
                </a:solidFill>
                <a:latin typeface="Barlow Bold" pitchFamily="34" charset="0"/>
                <a:ea typeface="Barlow Bold" pitchFamily="34" charset="-122"/>
                <a:cs typeface="Barlow Bold" pitchFamily="34" charset="-120"/>
              </a:rPr>
              <a:t>Neden</a:t>
            </a:r>
            <a:r>
              <a:rPr lang="en-US" sz="2200" b="1" dirty="0">
                <a:solidFill>
                  <a:srgbClr val="7068F4"/>
                </a:solidFill>
                <a:latin typeface="Barlow Bold" pitchFamily="34" charset="0"/>
                <a:ea typeface="Barlow Bold" pitchFamily="34" charset="-122"/>
                <a:cs typeface="Barlow Bold" pitchFamily="34" charset="-120"/>
              </a:rPr>
              <a:t> </a:t>
            </a:r>
            <a:r>
              <a:rPr lang="en-US" sz="2200" b="1" dirty="0" err="1">
                <a:solidFill>
                  <a:srgbClr val="7068F4"/>
                </a:solidFill>
                <a:latin typeface="Barlow Bold" pitchFamily="34" charset="0"/>
                <a:ea typeface="Barlow Bold" pitchFamily="34" charset="-122"/>
                <a:cs typeface="Barlow Bold" pitchFamily="34" charset="-120"/>
              </a:rPr>
              <a:t>Başarısız</a:t>
            </a:r>
            <a:r>
              <a:rPr lang="en-US" sz="2200" b="1" dirty="0">
                <a:solidFill>
                  <a:srgbClr val="7068F4"/>
                </a:solidFill>
                <a:latin typeface="Barlow Bold" pitchFamily="34" charset="0"/>
                <a:ea typeface="Barlow Bold" pitchFamily="34" charset="-122"/>
                <a:cs typeface="Barlow Bold" pitchFamily="34" charset="-120"/>
              </a:rPr>
              <a:t>?</a:t>
            </a:r>
            <a:endParaRPr lang="en-US" sz="2200" b="1" dirty="0">
              <a:latin typeface="Montserrat" panose="00000500000000000000" pitchFamily="2" charset="-94"/>
            </a:endParaRPr>
          </a:p>
          <a:p>
            <a:pPr marL="0" indent="0">
              <a:lnSpc>
                <a:spcPct val="150000"/>
              </a:lnSpc>
              <a:buNone/>
            </a:pPr>
            <a:r>
              <a:rPr lang="en-US" sz="2000" b="1" dirty="0" err="1">
                <a:latin typeface="Montserrat" panose="00000500000000000000" pitchFamily="2" charset="-94"/>
              </a:rPr>
              <a:t>Sınıflandırmaya</a:t>
            </a:r>
            <a:r>
              <a:rPr lang="en-US" sz="2000" b="1" dirty="0">
                <a:latin typeface="Montserrat" panose="00000500000000000000" pitchFamily="2" charset="-94"/>
              </a:rPr>
              <a:t> </a:t>
            </a:r>
            <a:r>
              <a:rPr lang="en-US" sz="2000" b="1" dirty="0" err="1">
                <a:latin typeface="Montserrat" panose="00000500000000000000" pitchFamily="2" charset="-94"/>
              </a:rPr>
              <a:t>Odaklı</a:t>
            </a:r>
            <a:r>
              <a:rPr lang="en-US" sz="2000" b="1" dirty="0">
                <a:latin typeface="Montserrat" panose="00000500000000000000" pitchFamily="2" charset="-94"/>
              </a:rPr>
              <a:t> </a:t>
            </a:r>
            <a:r>
              <a:rPr lang="en-US" sz="2000" b="1" dirty="0" err="1">
                <a:latin typeface="Montserrat" panose="00000500000000000000" pitchFamily="2" charset="-94"/>
              </a:rPr>
              <a:t>Değil</a:t>
            </a:r>
            <a:r>
              <a:rPr lang="en-US" sz="2000" b="1" dirty="0">
                <a:latin typeface="Montserrat" panose="00000500000000000000" pitchFamily="2" charset="-94"/>
              </a:rPr>
              <a:t>: </a:t>
            </a:r>
            <a:r>
              <a:rPr lang="en-US" sz="2000" dirty="0">
                <a:latin typeface="Montserrat" panose="00000500000000000000" pitchFamily="2" charset="-94"/>
              </a:rPr>
              <a:t>t-SNE, </a:t>
            </a:r>
            <a:r>
              <a:rPr lang="en-US" sz="2000" dirty="0" err="1">
                <a:latin typeface="Montserrat" panose="00000500000000000000" pitchFamily="2" charset="-94"/>
              </a:rPr>
              <a:t>daha</a:t>
            </a:r>
            <a:r>
              <a:rPr lang="en-US" sz="2000" dirty="0">
                <a:latin typeface="Montserrat" panose="00000500000000000000" pitchFamily="2" charset="-94"/>
              </a:rPr>
              <a:t> </a:t>
            </a:r>
            <a:r>
              <a:rPr lang="en-US" sz="2000" dirty="0" err="1">
                <a:latin typeface="Montserrat" panose="00000500000000000000" pitchFamily="2" charset="-94"/>
              </a:rPr>
              <a:t>çok</a:t>
            </a:r>
            <a:r>
              <a:rPr lang="en-US" sz="2000" dirty="0">
                <a:latin typeface="Montserrat" panose="00000500000000000000" pitchFamily="2" charset="-94"/>
              </a:rPr>
              <a:t> </a:t>
            </a:r>
            <a:r>
              <a:rPr lang="en-US" sz="2000" dirty="0" err="1">
                <a:latin typeface="Montserrat" panose="00000500000000000000" pitchFamily="2" charset="-94"/>
              </a:rPr>
              <a:t>görselleştirme</a:t>
            </a:r>
            <a:r>
              <a:rPr lang="en-US" sz="2000" dirty="0">
                <a:latin typeface="Montserrat" panose="00000500000000000000" pitchFamily="2" charset="-94"/>
              </a:rPr>
              <a:t> </a:t>
            </a:r>
            <a:r>
              <a:rPr lang="en-US" sz="2000" dirty="0" err="1">
                <a:latin typeface="Montserrat" panose="00000500000000000000" pitchFamily="2" charset="-94"/>
              </a:rPr>
              <a:t>amaçlıdır</a:t>
            </a:r>
            <a:r>
              <a:rPr lang="en-US" sz="2000" dirty="0">
                <a:latin typeface="Montserrat" panose="00000500000000000000" pitchFamily="2" charset="-94"/>
              </a:rPr>
              <a:t> </a:t>
            </a:r>
            <a:r>
              <a:rPr lang="en-US" sz="2000" dirty="0" err="1">
                <a:latin typeface="Montserrat" panose="00000500000000000000" pitchFamily="2" charset="-94"/>
              </a:rPr>
              <a:t>ve</a:t>
            </a:r>
            <a:r>
              <a:rPr lang="en-US" sz="2000" dirty="0">
                <a:latin typeface="Montserrat" panose="00000500000000000000" pitchFamily="2" charset="-94"/>
              </a:rPr>
              <a:t> </a:t>
            </a:r>
            <a:r>
              <a:rPr lang="en-US" sz="2000" dirty="0" err="1">
                <a:latin typeface="Montserrat" panose="00000500000000000000" pitchFamily="2" charset="-94"/>
              </a:rPr>
              <a:t>sınıflandırma</a:t>
            </a:r>
            <a:r>
              <a:rPr lang="en-US" sz="2000" dirty="0">
                <a:latin typeface="Montserrat" panose="00000500000000000000" pitchFamily="2" charset="-94"/>
              </a:rPr>
              <a:t> </a:t>
            </a:r>
            <a:r>
              <a:rPr lang="en-US" sz="2000" dirty="0" err="1">
                <a:latin typeface="Montserrat" panose="00000500000000000000" pitchFamily="2" charset="-94"/>
              </a:rPr>
              <a:t>performansına</a:t>
            </a:r>
            <a:r>
              <a:rPr lang="en-US" sz="2000" dirty="0">
                <a:latin typeface="Montserrat" panose="00000500000000000000" pitchFamily="2" charset="-94"/>
              </a:rPr>
              <a:t> </a:t>
            </a:r>
            <a:r>
              <a:rPr lang="en-US" sz="2000" dirty="0" err="1">
                <a:latin typeface="Montserrat" panose="00000500000000000000" pitchFamily="2" charset="-94"/>
              </a:rPr>
              <a:t>katkısı</a:t>
            </a:r>
            <a:r>
              <a:rPr lang="en-US" sz="2000" dirty="0">
                <a:latin typeface="Montserrat" panose="00000500000000000000" pitchFamily="2" charset="-94"/>
              </a:rPr>
              <a:t> </a:t>
            </a:r>
            <a:r>
              <a:rPr lang="en-US" sz="2000" dirty="0" err="1">
                <a:latin typeface="Montserrat" panose="00000500000000000000" pitchFamily="2" charset="-94"/>
              </a:rPr>
              <a:t>sınırlıdır</a:t>
            </a:r>
            <a:r>
              <a:rPr lang="en-US" sz="2000" dirty="0">
                <a:latin typeface="Montserrat" panose="00000500000000000000" pitchFamily="2" charset="-94"/>
              </a:rPr>
              <a:t>.</a:t>
            </a:r>
          </a:p>
          <a:p>
            <a:pPr marL="0" indent="0">
              <a:lnSpc>
                <a:spcPct val="150000"/>
              </a:lnSpc>
              <a:buNone/>
            </a:pPr>
            <a:r>
              <a:rPr lang="en-US" sz="2000" b="1" dirty="0" err="1">
                <a:latin typeface="Montserrat" panose="00000500000000000000" pitchFamily="2" charset="-94"/>
              </a:rPr>
              <a:t>Parametre</a:t>
            </a:r>
            <a:r>
              <a:rPr lang="en-US" sz="2000" b="1" dirty="0">
                <a:latin typeface="Montserrat" panose="00000500000000000000" pitchFamily="2" charset="-94"/>
              </a:rPr>
              <a:t> </a:t>
            </a:r>
            <a:r>
              <a:rPr lang="en-US" sz="2000" b="1" dirty="0" err="1">
                <a:latin typeface="Montserrat" panose="00000500000000000000" pitchFamily="2" charset="-94"/>
              </a:rPr>
              <a:t>Hassasiyeti</a:t>
            </a:r>
            <a:r>
              <a:rPr lang="en-US" sz="2000" b="1" dirty="0">
                <a:latin typeface="Montserrat" panose="00000500000000000000" pitchFamily="2" charset="-94"/>
              </a:rPr>
              <a:t>: </a:t>
            </a:r>
            <a:r>
              <a:rPr lang="en-US" sz="2000" dirty="0" err="1">
                <a:latin typeface="Montserrat" panose="00000500000000000000" pitchFamily="2" charset="-94"/>
              </a:rPr>
              <a:t>Yanlış</a:t>
            </a:r>
            <a:r>
              <a:rPr lang="en-US" sz="2000" dirty="0">
                <a:latin typeface="Montserrat" panose="00000500000000000000" pitchFamily="2" charset="-94"/>
              </a:rPr>
              <a:t> </a:t>
            </a:r>
            <a:r>
              <a:rPr lang="en-US" sz="2000" dirty="0" err="1">
                <a:latin typeface="Montserrat" panose="00000500000000000000" pitchFamily="2" charset="-94"/>
              </a:rPr>
              <a:t>parametre</a:t>
            </a:r>
            <a:r>
              <a:rPr lang="en-US" sz="2000" dirty="0">
                <a:latin typeface="Montserrat" panose="00000500000000000000" pitchFamily="2" charset="-94"/>
              </a:rPr>
              <a:t> </a:t>
            </a:r>
            <a:r>
              <a:rPr lang="en-US" sz="2000" dirty="0" err="1">
                <a:latin typeface="Montserrat" panose="00000500000000000000" pitchFamily="2" charset="-94"/>
              </a:rPr>
              <a:t>seçimi</a:t>
            </a:r>
            <a:r>
              <a:rPr lang="en-US" sz="2000" dirty="0">
                <a:latin typeface="Montserrat" panose="00000500000000000000" pitchFamily="2" charset="-94"/>
              </a:rPr>
              <a:t>, </a:t>
            </a:r>
            <a:r>
              <a:rPr lang="en-US" sz="2000" dirty="0" err="1">
                <a:latin typeface="Montserrat" panose="00000500000000000000" pitchFamily="2" charset="-94"/>
              </a:rPr>
              <a:t>sınıflandırma</a:t>
            </a:r>
            <a:r>
              <a:rPr lang="en-US" sz="2000" dirty="0">
                <a:latin typeface="Montserrat" panose="00000500000000000000" pitchFamily="2" charset="-94"/>
              </a:rPr>
              <a:t> </a:t>
            </a:r>
            <a:r>
              <a:rPr lang="en-US" sz="2000" dirty="0" err="1">
                <a:latin typeface="Montserrat" panose="00000500000000000000" pitchFamily="2" charset="-94"/>
              </a:rPr>
              <a:t>doğruluğunu</a:t>
            </a:r>
            <a:r>
              <a:rPr lang="en-US" sz="2000" dirty="0">
                <a:latin typeface="Montserrat" panose="00000500000000000000" pitchFamily="2" charset="-94"/>
              </a:rPr>
              <a:t> </a:t>
            </a:r>
            <a:r>
              <a:rPr lang="en-US" sz="2000" dirty="0" err="1">
                <a:latin typeface="Montserrat" panose="00000500000000000000" pitchFamily="2" charset="-94"/>
              </a:rPr>
              <a:t>olumsuz</a:t>
            </a:r>
            <a:r>
              <a:rPr lang="en-US" sz="2000" dirty="0">
                <a:latin typeface="Montserrat" panose="00000500000000000000" pitchFamily="2" charset="-94"/>
              </a:rPr>
              <a:t> </a:t>
            </a:r>
            <a:r>
              <a:rPr lang="en-US" sz="2000" dirty="0" err="1">
                <a:latin typeface="Montserrat" panose="00000500000000000000" pitchFamily="2" charset="-94"/>
              </a:rPr>
              <a:t>etkileyebilir</a:t>
            </a:r>
            <a:r>
              <a:rPr lang="en-US" sz="2000" dirty="0">
                <a:latin typeface="Montserrat" panose="00000500000000000000" pitchFamily="2" charset="-94"/>
              </a:rPr>
              <a:t>.</a:t>
            </a:r>
          </a:p>
          <a:p>
            <a:pPr marL="0" indent="0">
              <a:lnSpc>
                <a:spcPct val="150000"/>
              </a:lnSpc>
              <a:buNone/>
            </a:pPr>
            <a:r>
              <a:rPr lang="en-US" sz="2000" b="1" dirty="0" err="1">
                <a:latin typeface="Montserrat" panose="00000500000000000000" pitchFamily="2" charset="-94"/>
              </a:rPr>
              <a:t>Doğrusal</a:t>
            </a:r>
            <a:r>
              <a:rPr lang="en-US" sz="2000" b="1" dirty="0">
                <a:latin typeface="Montserrat" panose="00000500000000000000" pitchFamily="2" charset="-94"/>
              </a:rPr>
              <a:t> </a:t>
            </a:r>
            <a:r>
              <a:rPr lang="en-US" sz="2000" b="1" dirty="0" err="1">
                <a:latin typeface="Montserrat" panose="00000500000000000000" pitchFamily="2" charset="-94"/>
              </a:rPr>
              <a:t>Olmayan</a:t>
            </a:r>
            <a:r>
              <a:rPr lang="en-US" sz="2000" b="1" dirty="0">
                <a:latin typeface="Montserrat" panose="00000500000000000000" pitchFamily="2" charset="-94"/>
              </a:rPr>
              <a:t> </a:t>
            </a:r>
            <a:r>
              <a:rPr lang="en-US" sz="2000" b="1" dirty="0" err="1">
                <a:latin typeface="Montserrat" panose="00000500000000000000" pitchFamily="2" charset="-94"/>
              </a:rPr>
              <a:t>İlişkiler</a:t>
            </a:r>
            <a:r>
              <a:rPr lang="en-US" sz="2000" b="1" dirty="0">
                <a:latin typeface="Montserrat" panose="00000500000000000000" pitchFamily="2" charset="-94"/>
              </a:rPr>
              <a:t>: </a:t>
            </a:r>
            <a:r>
              <a:rPr lang="en-US" sz="2000" dirty="0" err="1">
                <a:latin typeface="Montserrat" panose="00000500000000000000" pitchFamily="2" charset="-94"/>
              </a:rPr>
              <a:t>Sadece</a:t>
            </a:r>
            <a:r>
              <a:rPr lang="en-US" sz="2000" dirty="0">
                <a:latin typeface="Montserrat" panose="00000500000000000000" pitchFamily="2" charset="-94"/>
              </a:rPr>
              <a:t> </a:t>
            </a:r>
            <a:r>
              <a:rPr lang="en-US" sz="2000" dirty="0" err="1">
                <a:latin typeface="Montserrat" panose="00000500000000000000" pitchFamily="2" charset="-94"/>
              </a:rPr>
              <a:t>veriyi</a:t>
            </a:r>
            <a:r>
              <a:rPr lang="en-US" sz="2000" dirty="0">
                <a:latin typeface="Montserrat" panose="00000500000000000000" pitchFamily="2" charset="-94"/>
              </a:rPr>
              <a:t> </a:t>
            </a:r>
            <a:r>
              <a:rPr lang="en-US" sz="2000" dirty="0" err="1">
                <a:latin typeface="Montserrat" panose="00000500000000000000" pitchFamily="2" charset="-94"/>
              </a:rPr>
              <a:t>görsel</a:t>
            </a:r>
            <a:r>
              <a:rPr lang="en-US" sz="2000" dirty="0">
                <a:latin typeface="Montserrat" panose="00000500000000000000" pitchFamily="2" charset="-94"/>
              </a:rPr>
              <a:t> </a:t>
            </a:r>
            <a:r>
              <a:rPr lang="en-US" sz="2000" dirty="0" err="1">
                <a:latin typeface="Montserrat" panose="00000500000000000000" pitchFamily="2" charset="-94"/>
              </a:rPr>
              <a:t>olarak</a:t>
            </a:r>
            <a:r>
              <a:rPr lang="en-US" sz="2000" dirty="0">
                <a:latin typeface="Montserrat" panose="00000500000000000000" pitchFamily="2" charset="-94"/>
              </a:rPr>
              <a:t> </a:t>
            </a:r>
            <a:r>
              <a:rPr lang="en-US" sz="2000" dirty="0" err="1">
                <a:latin typeface="Montserrat" panose="00000500000000000000" pitchFamily="2" charset="-94"/>
              </a:rPr>
              <a:t>temsil</a:t>
            </a:r>
            <a:r>
              <a:rPr lang="en-US" sz="2000" dirty="0">
                <a:latin typeface="Montserrat" panose="00000500000000000000" pitchFamily="2" charset="-94"/>
              </a:rPr>
              <a:t> </a:t>
            </a:r>
            <a:r>
              <a:rPr lang="en-US" sz="2000" dirty="0" err="1">
                <a:latin typeface="Montserrat" panose="00000500000000000000" pitchFamily="2" charset="-94"/>
              </a:rPr>
              <a:t>etmeyi</a:t>
            </a:r>
            <a:r>
              <a:rPr lang="en-US" sz="2000" dirty="0">
                <a:latin typeface="Montserrat" panose="00000500000000000000" pitchFamily="2" charset="-94"/>
              </a:rPr>
              <a:t> </a:t>
            </a:r>
            <a:r>
              <a:rPr lang="en-US" sz="2000" dirty="0" err="1">
                <a:latin typeface="Montserrat" panose="00000500000000000000" pitchFamily="2" charset="-94"/>
              </a:rPr>
              <a:t>amaçladığından</a:t>
            </a:r>
            <a:r>
              <a:rPr lang="en-US" sz="2000" dirty="0">
                <a:latin typeface="Montserrat" panose="00000500000000000000" pitchFamily="2" charset="-94"/>
              </a:rPr>
              <a:t> </a:t>
            </a:r>
            <a:r>
              <a:rPr lang="en-US" sz="2000" dirty="0" err="1">
                <a:latin typeface="Montserrat" panose="00000500000000000000" pitchFamily="2" charset="-94"/>
              </a:rPr>
              <a:t>sınıflandırma</a:t>
            </a:r>
            <a:r>
              <a:rPr lang="en-US" sz="2000" dirty="0">
                <a:latin typeface="Montserrat" panose="00000500000000000000" pitchFamily="2" charset="-94"/>
              </a:rPr>
              <a:t> </a:t>
            </a:r>
            <a:r>
              <a:rPr lang="en-US" sz="2000" dirty="0" err="1">
                <a:latin typeface="Montserrat" panose="00000500000000000000" pitchFamily="2" charset="-94"/>
              </a:rPr>
              <a:t>algoritmalarıyla</a:t>
            </a:r>
            <a:r>
              <a:rPr lang="en-US" sz="2000" dirty="0">
                <a:latin typeface="Montserrat" panose="00000500000000000000" pitchFamily="2" charset="-94"/>
              </a:rPr>
              <a:t> </a:t>
            </a:r>
            <a:r>
              <a:rPr lang="en-US" sz="2000" dirty="0" err="1">
                <a:latin typeface="Montserrat" panose="00000500000000000000" pitchFamily="2" charset="-94"/>
              </a:rPr>
              <a:t>uyumlu</a:t>
            </a:r>
            <a:r>
              <a:rPr lang="en-US" sz="2000" dirty="0">
                <a:latin typeface="Montserrat" panose="00000500000000000000" pitchFamily="2" charset="-94"/>
              </a:rPr>
              <a:t> </a:t>
            </a:r>
            <a:r>
              <a:rPr lang="en-US" sz="2000" dirty="0" err="1">
                <a:latin typeface="Montserrat" panose="00000500000000000000" pitchFamily="2" charset="-94"/>
              </a:rPr>
              <a:t>değildir</a:t>
            </a:r>
            <a:r>
              <a:rPr lang="en-US" sz="2000" dirty="0">
                <a:latin typeface="Montserrat" panose="00000500000000000000" pitchFamily="2" charset="-94"/>
              </a:rPr>
              <a:t>.</a:t>
            </a:r>
          </a:p>
        </p:txBody>
      </p:sp>
    </p:spTree>
    <p:extLst>
      <p:ext uri="{BB962C8B-B14F-4D97-AF65-F5344CB8AC3E}">
        <p14:creationId xmlns:p14="http://schemas.microsoft.com/office/powerpoint/2010/main" val="1382629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3187065" y="2239447"/>
            <a:ext cx="1637943" cy="1163717"/>
          </a:xfrm>
          <a:prstGeom prst="rect">
            <a:avLst/>
          </a:prstGeom>
        </p:spPr>
      </p:pic>
      <p:sp>
        <p:nvSpPr>
          <p:cNvPr id="4" name="Text 1"/>
          <p:cNvSpPr/>
          <p:nvPr/>
        </p:nvSpPr>
        <p:spPr>
          <a:xfrm>
            <a:off x="3961924" y="2766774"/>
            <a:ext cx="88106" cy="398264"/>
          </a:xfrm>
          <a:prstGeom prst="rect">
            <a:avLst/>
          </a:prstGeom>
          <a:noFill/>
          <a:ln/>
        </p:spPr>
        <p:txBody>
          <a:bodyPr wrap="none" lIns="0" tIns="0" rIns="0" bIns="0" rtlCol="0" anchor="t"/>
          <a:lstStyle/>
          <a:p>
            <a:pPr marL="0" indent="0" algn="ctr">
              <a:lnSpc>
                <a:spcPts val="3100"/>
              </a:lnSpc>
              <a:buNone/>
            </a:pPr>
            <a:r>
              <a:rPr lang="en-US" sz="1950" b="1" dirty="0">
                <a:solidFill>
                  <a:srgbClr val="272525"/>
                </a:solidFill>
                <a:ea typeface="Barlow Bold" pitchFamily="34" charset="-122"/>
                <a:cs typeface="Barlow Bold" pitchFamily="34" charset="-120"/>
              </a:rPr>
              <a:t>1</a:t>
            </a:r>
            <a:endParaRPr lang="en-US" sz="1950" dirty="0"/>
          </a:p>
        </p:txBody>
      </p:sp>
      <p:sp>
        <p:nvSpPr>
          <p:cNvPr id="5" name="Text 2"/>
          <p:cNvSpPr/>
          <p:nvPr/>
        </p:nvSpPr>
        <p:spPr>
          <a:xfrm>
            <a:off x="4880244" y="2161118"/>
            <a:ext cx="2620804" cy="327541"/>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ea typeface="Barlow Bold" pitchFamily="34" charset="-122"/>
                <a:cs typeface="Barlow Bold" pitchFamily="34" charset="-120"/>
              </a:rPr>
              <a:t>LDA</a:t>
            </a:r>
            <a:endParaRPr lang="en-US" sz="2050" dirty="0"/>
          </a:p>
        </p:txBody>
      </p:sp>
      <p:sp>
        <p:nvSpPr>
          <p:cNvPr id="6" name="Text 3"/>
          <p:cNvSpPr/>
          <p:nvPr/>
        </p:nvSpPr>
        <p:spPr>
          <a:xfrm>
            <a:off x="4880244" y="2494943"/>
            <a:ext cx="8188285" cy="789960"/>
          </a:xfrm>
          <a:prstGeom prst="rect">
            <a:avLst/>
          </a:prstGeom>
          <a:noFill/>
          <a:ln/>
        </p:spPr>
        <p:txBody>
          <a:bodyPr wrap="none" lIns="0" tIns="0" rIns="0" bIns="0" rtlCol="0" anchor="t"/>
          <a:lstStyle/>
          <a:p>
            <a:pPr marL="0" indent="0" algn="l">
              <a:lnSpc>
                <a:spcPts val="2500"/>
              </a:lnSpc>
              <a:buNone/>
            </a:pPr>
            <a:r>
              <a:rPr lang="tr-TR" sz="1600" dirty="0"/>
              <a:t>En yüksek doğruluk oranlarını sağlayarak sınıflandırma performansında en başarılı yöntem oldu. </a:t>
            </a:r>
            <a:endParaRPr lang="en-US" sz="1600" dirty="0"/>
          </a:p>
          <a:p>
            <a:pPr marL="0" indent="0" algn="l">
              <a:lnSpc>
                <a:spcPts val="2500"/>
              </a:lnSpc>
              <a:buNone/>
            </a:pPr>
            <a:r>
              <a:rPr lang="tr-TR" sz="1600" dirty="0"/>
              <a:t>Sınıflar arasındaki ayrımı maksimize etmesi, sınıflandırma modelleri için büyük bir avantaj sundu.</a:t>
            </a:r>
            <a:endParaRPr lang="en-US" sz="1550" dirty="0"/>
          </a:p>
        </p:txBody>
      </p:sp>
      <p:sp>
        <p:nvSpPr>
          <p:cNvPr id="7" name="Shape 4"/>
          <p:cNvSpPr/>
          <p:nvPr/>
        </p:nvSpPr>
        <p:spPr>
          <a:xfrm>
            <a:off x="4730940" y="3141122"/>
            <a:ext cx="9008745" cy="11430"/>
          </a:xfrm>
          <a:prstGeom prst="roundRect">
            <a:avLst>
              <a:gd name="adj" fmla="val 1568424"/>
            </a:avLst>
          </a:prstGeom>
          <a:solidFill>
            <a:srgbClr val="C1C3D0"/>
          </a:solidFill>
          <a:ln/>
        </p:spPr>
        <p:txBody>
          <a:bodyPr/>
          <a:lstStyle/>
          <a:p>
            <a:endParaRPr lang="tr-TR"/>
          </a:p>
        </p:txBody>
      </p:sp>
      <p:pic>
        <p:nvPicPr>
          <p:cNvPr id="8" name="Image 1" descr="preencoded.png"/>
          <p:cNvPicPr>
            <a:picLocks noChangeAspect="1"/>
          </p:cNvPicPr>
          <p:nvPr/>
        </p:nvPicPr>
        <p:blipFill>
          <a:blip r:embed="rId4"/>
          <a:stretch>
            <a:fillRect/>
          </a:stretch>
        </p:blipFill>
        <p:spPr>
          <a:xfrm>
            <a:off x="2368153" y="3452932"/>
            <a:ext cx="3275886" cy="1163717"/>
          </a:xfrm>
          <a:prstGeom prst="rect">
            <a:avLst/>
          </a:prstGeom>
        </p:spPr>
      </p:pic>
      <p:sp>
        <p:nvSpPr>
          <p:cNvPr id="9" name="Text 5"/>
          <p:cNvSpPr/>
          <p:nvPr/>
        </p:nvSpPr>
        <p:spPr>
          <a:xfrm>
            <a:off x="3936325" y="3835598"/>
            <a:ext cx="139422" cy="398264"/>
          </a:xfrm>
          <a:prstGeom prst="rect">
            <a:avLst/>
          </a:prstGeom>
          <a:noFill/>
          <a:ln/>
        </p:spPr>
        <p:txBody>
          <a:bodyPr wrap="none" lIns="0" tIns="0" rIns="0" bIns="0" rtlCol="0" anchor="t"/>
          <a:lstStyle/>
          <a:p>
            <a:pPr marL="0" indent="0" algn="ctr">
              <a:lnSpc>
                <a:spcPts val="3100"/>
              </a:lnSpc>
              <a:buNone/>
            </a:pPr>
            <a:r>
              <a:rPr lang="en-US" sz="1950" b="1" dirty="0">
                <a:solidFill>
                  <a:srgbClr val="272525"/>
                </a:solidFill>
                <a:ea typeface="Barlow Bold" pitchFamily="34" charset="-122"/>
                <a:cs typeface="Barlow Bold" pitchFamily="34" charset="-120"/>
              </a:rPr>
              <a:t>2</a:t>
            </a:r>
            <a:endParaRPr lang="en-US" sz="1950" dirty="0"/>
          </a:p>
        </p:txBody>
      </p:sp>
      <p:sp>
        <p:nvSpPr>
          <p:cNvPr id="10" name="Text 6"/>
          <p:cNvSpPr/>
          <p:nvPr/>
        </p:nvSpPr>
        <p:spPr>
          <a:xfrm>
            <a:off x="5699275" y="3374603"/>
            <a:ext cx="2620804" cy="327541"/>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ea typeface="Barlow Bold" pitchFamily="34" charset="-122"/>
                <a:cs typeface="Barlow Bold" pitchFamily="34" charset="-120"/>
              </a:rPr>
              <a:t>No Reduction</a:t>
            </a:r>
            <a:endParaRPr lang="en-US" sz="2050" dirty="0"/>
          </a:p>
        </p:txBody>
      </p:sp>
      <p:sp>
        <p:nvSpPr>
          <p:cNvPr id="11" name="Text 7"/>
          <p:cNvSpPr/>
          <p:nvPr/>
        </p:nvSpPr>
        <p:spPr>
          <a:xfrm>
            <a:off x="5699275" y="3699436"/>
            <a:ext cx="8188285" cy="647104"/>
          </a:xfrm>
          <a:prstGeom prst="rect">
            <a:avLst/>
          </a:prstGeom>
          <a:noFill/>
          <a:ln/>
        </p:spPr>
        <p:txBody>
          <a:bodyPr wrap="none" lIns="0" tIns="0" rIns="0" bIns="0" rtlCol="0" anchor="t"/>
          <a:lstStyle/>
          <a:p>
            <a:pPr marL="0" indent="0" algn="l">
              <a:lnSpc>
                <a:spcPts val="2500"/>
              </a:lnSpc>
              <a:buNone/>
            </a:pPr>
            <a:r>
              <a:rPr lang="tr-TR" sz="1600" dirty="0"/>
              <a:t>Bilgi kaybı yaşanmadığı için özellikle küçük veri setlerinde etkiliydi. </a:t>
            </a:r>
            <a:endParaRPr lang="en-US" sz="1600" dirty="0"/>
          </a:p>
          <a:p>
            <a:pPr marL="0" indent="0" algn="l">
              <a:lnSpc>
                <a:spcPts val="2500"/>
              </a:lnSpc>
              <a:buNone/>
            </a:pPr>
            <a:r>
              <a:rPr lang="tr-TR" sz="1600" dirty="0"/>
              <a:t>Ancak, boyut arttıkça işlem maliyetleri ve overfitting riski nedeniyle sınırlamalar gösterdi.</a:t>
            </a:r>
            <a:endParaRPr lang="en-US" sz="1550" dirty="0"/>
          </a:p>
        </p:txBody>
      </p:sp>
      <p:sp>
        <p:nvSpPr>
          <p:cNvPr id="12" name="Shape 8"/>
          <p:cNvSpPr/>
          <p:nvPr/>
        </p:nvSpPr>
        <p:spPr>
          <a:xfrm>
            <a:off x="5549971" y="4354606"/>
            <a:ext cx="8189714" cy="11430"/>
          </a:xfrm>
          <a:prstGeom prst="roundRect">
            <a:avLst>
              <a:gd name="adj" fmla="val 1568424"/>
            </a:avLst>
          </a:prstGeom>
          <a:solidFill>
            <a:srgbClr val="C1C3D0"/>
          </a:solidFill>
          <a:ln/>
        </p:spPr>
        <p:txBody>
          <a:bodyPr/>
          <a:lstStyle/>
          <a:p>
            <a:endParaRPr lang="tr-TR"/>
          </a:p>
        </p:txBody>
      </p:sp>
      <p:pic>
        <p:nvPicPr>
          <p:cNvPr id="13" name="Image 2" descr="preencoded.png"/>
          <p:cNvPicPr>
            <a:picLocks noChangeAspect="1"/>
          </p:cNvPicPr>
          <p:nvPr/>
        </p:nvPicPr>
        <p:blipFill>
          <a:blip r:embed="rId5"/>
          <a:stretch>
            <a:fillRect/>
          </a:stretch>
        </p:blipFill>
        <p:spPr>
          <a:xfrm>
            <a:off x="1549122" y="4666417"/>
            <a:ext cx="4913828" cy="1163717"/>
          </a:xfrm>
          <a:prstGeom prst="rect">
            <a:avLst/>
          </a:prstGeom>
        </p:spPr>
      </p:pic>
      <p:sp>
        <p:nvSpPr>
          <p:cNvPr id="14" name="Text 9"/>
          <p:cNvSpPr/>
          <p:nvPr/>
        </p:nvSpPr>
        <p:spPr>
          <a:xfrm>
            <a:off x="3938826" y="5049083"/>
            <a:ext cx="134422" cy="398264"/>
          </a:xfrm>
          <a:prstGeom prst="rect">
            <a:avLst/>
          </a:prstGeom>
          <a:noFill/>
          <a:ln/>
        </p:spPr>
        <p:txBody>
          <a:bodyPr wrap="none" lIns="0" tIns="0" rIns="0" bIns="0" rtlCol="0" anchor="t"/>
          <a:lstStyle/>
          <a:p>
            <a:pPr marL="0" indent="0" algn="ctr">
              <a:lnSpc>
                <a:spcPts val="3100"/>
              </a:lnSpc>
              <a:buNone/>
            </a:pPr>
            <a:r>
              <a:rPr lang="en-US" sz="1950" b="1" dirty="0">
                <a:solidFill>
                  <a:srgbClr val="272525"/>
                </a:solidFill>
                <a:ea typeface="Barlow Bold" pitchFamily="34" charset="-122"/>
                <a:cs typeface="Barlow Bold" pitchFamily="34" charset="-120"/>
              </a:rPr>
              <a:t>3</a:t>
            </a:r>
            <a:endParaRPr lang="en-US" sz="1950" dirty="0"/>
          </a:p>
        </p:txBody>
      </p:sp>
      <p:sp>
        <p:nvSpPr>
          <p:cNvPr id="15" name="Text 10"/>
          <p:cNvSpPr/>
          <p:nvPr/>
        </p:nvSpPr>
        <p:spPr>
          <a:xfrm>
            <a:off x="6518187" y="4588088"/>
            <a:ext cx="2620804" cy="327541"/>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ea typeface="Barlow Bold" pitchFamily="34" charset="-122"/>
                <a:cs typeface="Barlow Bold" pitchFamily="34" charset="-120"/>
              </a:rPr>
              <a:t>PCA</a:t>
            </a:r>
          </a:p>
          <a:p>
            <a:pPr marL="0" indent="0" algn="l">
              <a:lnSpc>
                <a:spcPts val="2550"/>
              </a:lnSpc>
              <a:buNone/>
            </a:pPr>
            <a:endParaRPr lang="en-US" sz="2050" dirty="0"/>
          </a:p>
        </p:txBody>
      </p:sp>
      <p:sp>
        <p:nvSpPr>
          <p:cNvPr id="16" name="Text 11"/>
          <p:cNvSpPr/>
          <p:nvPr/>
        </p:nvSpPr>
        <p:spPr>
          <a:xfrm>
            <a:off x="6368883" y="4868060"/>
            <a:ext cx="7642556" cy="318611"/>
          </a:xfrm>
          <a:prstGeom prst="rect">
            <a:avLst/>
          </a:prstGeom>
          <a:noFill/>
          <a:ln/>
        </p:spPr>
        <p:txBody>
          <a:bodyPr wrap="none" lIns="0" tIns="0" rIns="0" bIns="0" rtlCol="0" anchor="t"/>
          <a:lstStyle/>
          <a:p>
            <a:pPr marL="0" indent="0" algn="l">
              <a:lnSpc>
                <a:spcPts val="2500"/>
              </a:lnSpc>
              <a:buNone/>
            </a:pPr>
            <a:r>
              <a:rPr lang="tr-TR" sz="1600" dirty="0"/>
              <a:t>Verideki en büyük varyansı koruyarak boyut indirgeme işleminde başarılı oldu. </a:t>
            </a:r>
            <a:endParaRPr lang="en-US" sz="1600" dirty="0"/>
          </a:p>
          <a:p>
            <a:pPr marL="0" indent="0" algn="l">
              <a:lnSpc>
                <a:spcPts val="2500"/>
              </a:lnSpc>
              <a:buNone/>
            </a:pPr>
            <a:r>
              <a:rPr lang="tr-TR" sz="1600" dirty="0"/>
              <a:t>Ancak, sınıf bilgisini dikkate almaması nedeniyle sınıflandırma görevlerinde LDA kadar etkili değildi.</a:t>
            </a:r>
            <a:endParaRPr lang="en-US" sz="1550" dirty="0"/>
          </a:p>
        </p:txBody>
      </p:sp>
      <p:sp>
        <p:nvSpPr>
          <p:cNvPr id="17" name="Shape 12"/>
          <p:cNvSpPr/>
          <p:nvPr/>
        </p:nvSpPr>
        <p:spPr>
          <a:xfrm>
            <a:off x="6368883" y="5568092"/>
            <a:ext cx="7370802" cy="11430"/>
          </a:xfrm>
          <a:prstGeom prst="roundRect">
            <a:avLst>
              <a:gd name="adj" fmla="val 1568424"/>
            </a:avLst>
          </a:prstGeom>
          <a:solidFill>
            <a:srgbClr val="C1C3D0"/>
          </a:solidFill>
          <a:ln/>
        </p:spPr>
        <p:txBody>
          <a:bodyPr/>
          <a:lstStyle/>
          <a:p>
            <a:endParaRPr lang="tr-TR"/>
          </a:p>
        </p:txBody>
      </p:sp>
      <p:pic>
        <p:nvPicPr>
          <p:cNvPr id="18" name="Image 3" descr="preencoded.png"/>
          <p:cNvPicPr>
            <a:picLocks noChangeAspect="1"/>
          </p:cNvPicPr>
          <p:nvPr/>
        </p:nvPicPr>
        <p:blipFill>
          <a:blip r:embed="rId6"/>
          <a:stretch>
            <a:fillRect/>
          </a:stretch>
        </p:blipFill>
        <p:spPr>
          <a:xfrm>
            <a:off x="730091" y="5879902"/>
            <a:ext cx="6551890" cy="1163717"/>
          </a:xfrm>
          <a:prstGeom prst="rect">
            <a:avLst/>
          </a:prstGeom>
        </p:spPr>
      </p:pic>
      <p:sp>
        <p:nvSpPr>
          <p:cNvPr id="19" name="Text 13"/>
          <p:cNvSpPr/>
          <p:nvPr/>
        </p:nvSpPr>
        <p:spPr>
          <a:xfrm>
            <a:off x="3930610" y="6262568"/>
            <a:ext cx="150614" cy="398264"/>
          </a:xfrm>
          <a:prstGeom prst="rect">
            <a:avLst/>
          </a:prstGeom>
          <a:noFill/>
          <a:ln/>
        </p:spPr>
        <p:txBody>
          <a:bodyPr wrap="none" lIns="0" tIns="0" rIns="0" bIns="0" rtlCol="0" anchor="t"/>
          <a:lstStyle/>
          <a:p>
            <a:pPr marL="0" indent="0" algn="ctr">
              <a:lnSpc>
                <a:spcPts val="3100"/>
              </a:lnSpc>
              <a:buNone/>
            </a:pPr>
            <a:r>
              <a:rPr lang="en-US" sz="1950" b="1" dirty="0">
                <a:solidFill>
                  <a:srgbClr val="272525"/>
                </a:solidFill>
                <a:ea typeface="Barlow Bold" pitchFamily="34" charset="-122"/>
                <a:cs typeface="Barlow Bold" pitchFamily="34" charset="-120"/>
              </a:rPr>
              <a:t>4</a:t>
            </a:r>
            <a:endParaRPr lang="en-US" sz="1950" dirty="0"/>
          </a:p>
        </p:txBody>
      </p:sp>
      <p:sp>
        <p:nvSpPr>
          <p:cNvPr id="20" name="Text 14"/>
          <p:cNvSpPr/>
          <p:nvPr/>
        </p:nvSpPr>
        <p:spPr>
          <a:xfrm>
            <a:off x="7337218" y="5801573"/>
            <a:ext cx="2620804" cy="327541"/>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ea typeface="Barlow Bold" pitchFamily="34" charset="-122"/>
                <a:cs typeface="Barlow Bold" pitchFamily="34" charset="-120"/>
              </a:rPr>
              <a:t>t-SNE</a:t>
            </a:r>
            <a:endParaRPr lang="en-US" sz="2050" dirty="0"/>
          </a:p>
        </p:txBody>
      </p:sp>
      <p:sp>
        <p:nvSpPr>
          <p:cNvPr id="21" name="Text 15"/>
          <p:cNvSpPr/>
          <p:nvPr/>
        </p:nvSpPr>
        <p:spPr>
          <a:xfrm>
            <a:off x="7337218" y="6130959"/>
            <a:ext cx="7370802" cy="318611"/>
          </a:xfrm>
          <a:prstGeom prst="rect">
            <a:avLst/>
          </a:prstGeom>
          <a:noFill/>
          <a:ln/>
        </p:spPr>
        <p:txBody>
          <a:bodyPr wrap="none" lIns="0" tIns="0" rIns="0" bIns="0" rtlCol="0" anchor="t"/>
          <a:lstStyle/>
          <a:p>
            <a:pPr marL="0" indent="0" algn="l">
              <a:lnSpc>
                <a:spcPts val="2500"/>
              </a:lnSpc>
              <a:buNone/>
            </a:pPr>
            <a:r>
              <a:rPr lang="tr-TR" sz="1600" dirty="0"/>
              <a:t>Görselleştirme için mükemmel bir araç olmasına rağmen sınıflandırma doğruluğu </a:t>
            </a:r>
            <a:endParaRPr lang="en-US" sz="1600" dirty="0"/>
          </a:p>
          <a:p>
            <a:pPr marL="0" indent="0" algn="l">
              <a:lnSpc>
                <a:spcPts val="2500"/>
              </a:lnSpc>
              <a:buNone/>
            </a:pPr>
            <a:r>
              <a:rPr lang="tr-TR" sz="1600" dirty="0"/>
              <a:t>açısından zayıf performans sergiledi. Parametrelere hassasiyeti ve hesaplama </a:t>
            </a:r>
            <a:endParaRPr lang="en-US" sz="1600" dirty="0"/>
          </a:p>
          <a:p>
            <a:pPr marL="0" indent="0" algn="l">
              <a:lnSpc>
                <a:spcPts val="2500"/>
              </a:lnSpc>
              <a:buNone/>
            </a:pPr>
            <a:r>
              <a:rPr lang="tr-TR" sz="1600" dirty="0"/>
              <a:t>maliyetleri, sınıflandırma için uygun olmamasına neden oldu.</a:t>
            </a:r>
            <a:endParaRPr lang="en-US" sz="1550" dirty="0"/>
          </a:p>
        </p:txBody>
      </p:sp>
      <p:sp>
        <p:nvSpPr>
          <p:cNvPr id="23" name="TextBox 22">
            <a:extLst>
              <a:ext uri="{FF2B5EF4-FFF2-40B4-BE49-F238E27FC236}">
                <a16:creationId xmlns:a16="http://schemas.microsoft.com/office/drawing/2014/main" id="{8628132C-4509-6F46-3F98-31B6525F20B9}"/>
              </a:ext>
            </a:extLst>
          </p:cNvPr>
          <p:cNvSpPr txBox="1"/>
          <p:nvPr/>
        </p:nvSpPr>
        <p:spPr>
          <a:xfrm>
            <a:off x="955497" y="765869"/>
            <a:ext cx="7315200" cy="789960"/>
          </a:xfrm>
          <a:prstGeom prst="rect">
            <a:avLst/>
          </a:prstGeom>
          <a:noFill/>
        </p:spPr>
        <p:txBody>
          <a:bodyPr wrap="square">
            <a:spAutoFit/>
          </a:bodyPr>
          <a:lstStyle/>
          <a:p>
            <a:pPr marL="0" indent="0">
              <a:lnSpc>
                <a:spcPts val="6350"/>
              </a:lnSpc>
              <a:buNone/>
            </a:pPr>
            <a:r>
              <a:rPr lang="en-US" sz="3200" b="1" dirty="0" err="1">
                <a:solidFill>
                  <a:srgbClr val="7068F4"/>
                </a:solidFill>
                <a:latin typeface="Barlow Bold" pitchFamily="34" charset="0"/>
                <a:ea typeface="Barlow Bold" pitchFamily="34" charset="-122"/>
                <a:cs typeface="Barlow Bold" pitchFamily="34" charset="-120"/>
              </a:rPr>
              <a:t>Genel</a:t>
            </a:r>
            <a:r>
              <a:rPr lang="en-US" sz="3200" b="1" dirty="0">
                <a:solidFill>
                  <a:srgbClr val="7068F4"/>
                </a:solidFill>
                <a:latin typeface="Barlow Bold" pitchFamily="34" charset="0"/>
                <a:ea typeface="Barlow Bold" pitchFamily="34" charset="-122"/>
                <a:cs typeface="Barlow Bold" pitchFamily="34" charset="-120"/>
              </a:rPr>
              <a:t> </a:t>
            </a:r>
            <a:r>
              <a:rPr lang="en-US" sz="3200" b="1" dirty="0" err="1">
                <a:solidFill>
                  <a:srgbClr val="7068F4"/>
                </a:solidFill>
                <a:latin typeface="Barlow Bold" pitchFamily="34" charset="0"/>
                <a:ea typeface="Barlow Bold" pitchFamily="34" charset="-122"/>
                <a:cs typeface="Barlow Bold" pitchFamily="34" charset="-120"/>
              </a:rPr>
              <a:t>Değerlendirme</a:t>
            </a:r>
            <a:endParaRPr lang="en-US" sz="3200" b="1" dirty="0">
              <a:solidFill>
                <a:srgbClr val="7068F4"/>
              </a:solidFill>
              <a:latin typeface="Barlow Bold" pitchFamily="34" charset="0"/>
              <a:ea typeface="Barlow Bold" pitchFamily="34" charset="-122"/>
              <a:cs typeface="Barlow Bold" pitchFamily="34" charset="-12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89277"/>
          </a:xfrm>
          <a:prstGeom prst="rect">
            <a:avLst/>
          </a:prstGeom>
        </p:spPr>
      </p:pic>
      <p:sp>
        <p:nvSpPr>
          <p:cNvPr id="3" name="Text 0"/>
          <p:cNvSpPr/>
          <p:nvPr/>
        </p:nvSpPr>
        <p:spPr>
          <a:xfrm>
            <a:off x="780931" y="3528298"/>
            <a:ext cx="5872401" cy="734020"/>
          </a:xfrm>
          <a:prstGeom prst="rect">
            <a:avLst/>
          </a:prstGeom>
          <a:noFill/>
          <a:ln/>
        </p:spPr>
        <p:txBody>
          <a:bodyPr wrap="none" lIns="0" tIns="0" rIns="0" bIns="0" rtlCol="0" anchor="t"/>
          <a:lstStyle/>
          <a:p>
            <a:pPr marL="0" indent="0">
              <a:lnSpc>
                <a:spcPts val="5750"/>
              </a:lnSpc>
              <a:buNone/>
            </a:pPr>
            <a:r>
              <a:rPr lang="en-US" sz="4600" b="1" dirty="0">
                <a:solidFill>
                  <a:srgbClr val="7068F4"/>
                </a:solidFill>
                <a:ea typeface="Barlow Bold" pitchFamily="34" charset="-122"/>
                <a:cs typeface="Barlow Bold" pitchFamily="34" charset="-120"/>
              </a:rPr>
              <a:t>Veri Ön İşleme</a:t>
            </a:r>
            <a:endParaRPr lang="en-US" sz="4600" dirty="0"/>
          </a:p>
        </p:txBody>
      </p:sp>
      <p:sp>
        <p:nvSpPr>
          <p:cNvPr id="4" name="Shape 1"/>
          <p:cNvSpPr/>
          <p:nvPr/>
        </p:nvSpPr>
        <p:spPr>
          <a:xfrm>
            <a:off x="780931" y="4847987"/>
            <a:ext cx="502087" cy="502087"/>
          </a:xfrm>
          <a:prstGeom prst="roundRect">
            <a:avLst>
              <a:gd name="adj" fmla="val 40000"/>
            </a:avLst>
          </a:prstGeom>
          <a:solidFill>
            <a:srgbClr val="EEEFF5"/>
          </a:solidFill>
          <a:ln/>
          <a:effectLst>
            <a:outerShdw blurRad="54610" dist="26670" dir="13500000" algn="bl" rotWithShape="0">
              <a:srgbClr val="FFFFFF">
                <a:alpha val="70000"/>
              </a:srgbClr>
            </a:outerShdw>
          </a:effectLst>
        </p:spPr>
        <p:txBody>
          <a:bodyPr/>
          <a:lstStyle/>
          <a:p>
            <a:endParaRPr lang="tr-TR"/>
          </a:p>
        </p:txBody>
      </p:sp>
      <p:sp>
        <p:nvSpPr>
          <p:cNvPr id="5" name="Text 2"/>
          <p:cNvSpPr/>
          <p:nvPr/>
        </p:nvSpPr>
        <p:spPr>
          <a:xfrm>
            <a:off x="969526" y="4922877"/>
            <a:ext cx="124778" cy="352306"/>
          </a:xfrm>
          <a:prstGeom prst="rect">
            <a:avLst/>
          </a:prstGeom>
          <a:noFill/>
          <a:ln/>
        </p:spPr>
        <p:txBody>
          <a:bodyPr wrap="none" lIns="0" tIns="0" rIns="0" bIns="0" rtlCol="0" anchor="t"/>
          <a:lstStyle/>
          <a:p>
            <a:pPr marL="0" indent="0" algn="ctr">
              <a:lnSpc>
                <a:spcPts val="2750"/>
              </a:lnSpc>
              <a:buNone/>
            </a:pPr>
            <a:r>
              <a:rPr lang="en-US" sz="2750" b="1" dirty="0">
                <a:solidFill>
                  <a:srgbClr val="272525"/>
                </a:solidFill>
                <a:ea typeface="Barlow Bold" pitchFamily="34" charset="-122"/>
                <a:cs typeface="Barlow Bold" pitchFamily="34" charset="-120"/>
              </a:rPr>
              <a:t>1</a:t>
            </a:r>
            <a:endParaRPr lang="en-US" sz="2750" dirty="0"/>
          </a:p>
        </p:txBody>
      </p:sp>
      <p:sp>
        <p:nvSpPr>
          <p:cNvPr id="6" name="Text 3"/>
          <p:cNvSpPr/>
          <p:nvPr/>
        </p:nvSpPr>
        <p:spPr>
          <a:xfrm>
            <a:off x="1506141" y="4847987"/>
            <a:ext cx="2936200" cy="366951"/>
          </a:xfrm>
          <a:prstGeom prst="rect">
            <a:avLst/>
          </a:prstGeom>
          <a:noFill/>
          <a:ln/>
        </p:spPr>
        <p:txBody>
          <a:bodyPr wrap="none" lIns="0" tIns="0" rIns="0" bIns="0" rtlCol="0" anchor="t"/>
          <a:lstStyle/>
          <a:p>
            <a:pPr marL="0" indent="0">
              <a:lnSpc>
                <a:spcPts val="2850"/>
              </a:lnSpc>
              <a:buNone/>
            </a:pPr>
            <a:r>
              <a:rPr lang="en-US" sz="2300" b="1" dirty="0">
                <a:solidFill>
                  <a:srgbClr val="272525"/>
                </a:solidFill>
                <a:ea typeface="Barlow Bold" pitchFamily="34" charset="-122"/>
                <a:cs typeface="Barlow Bold" pitchFamily="34" charset="-120"/>
              </a:rPr>
              <a:t>Ölçeklendirme</a:t>
            </a:r>
            <a:endParaRPr lang="en-US" sz="2300" dirty="0"/>
          </a:p>
        </p:txBody>
      </p:sp>
      <p:sp>
        <p:nvSpPr>
          <p:cNvPr id="7" name="Text 4"/>
          <p:cNvSpPr/>
          <p:nvPr/>
        </p:nvSpPr>
        <p:spPr>
          <a:xfrm>
            <a:off x="1506141" y="5348764"/>
            <a:ext cx="3482221" cy="2141696"/>
          </a:xfrm>
          <a:prstGeom prst="rect">
            <a:avLst/>
          </a:prstGeom>
          <a:noFill/>
          <a:ln/>
        </p:spPr>
        <p:txBody>
          <a:bodyPr wrap="square" lIns="0" tIns="0" rIns="0" bIns="0" rtlCol="0" anchor="t"/>
          <a:lstStyle/>
          <a:p>
            <a:pPr marL="0" indent="0">
              <a:lnSpc>
                <a:spcPts val="2800"/>
              </a:lnSpc>
              <a:buNone/>
            </a:pPr>
            <a:r>
              <a:rPr lang="en-US" sz="1750" dirty="0">
                <a:solidFill>
                  <a:srgbClr val="272525"/>
                </a:solidFill>
                <a:ea typeface="Montserrat" pitchFamily="34" charset="-122"/>
                <a:cs typeface="Montserrat" pitchFamily="34" charset="-120"/>
              </a:rPr>
              <a:t>StandardScaler kullanarak tüm özellikler standartlaştırılmıştır. Bu, tüm özelliklerin aynı ölçekte olmasını sağlayarak sınıflandırma algoritmalarının performansını iyileştirir.</a:t>
            </a:r>
            <a:endParaRPr lang="en-US" sz="1750" dirty="0"/>
          </a:p>
        </p:txBody>
      </p:sp>
      <p:sp>
        <p:nvSpPr>
          <p:cNvPr id="8" name="Shape 5"/>
          <p:cNvSpPr/>
          <p:nvPr/>
        </p:nvSpPr>
        <p:spPr>
          <a:xfrm>
            <a:off x="5211485" y="4847987"/>
            <a:ext cx="502087" cy="502087"/>
          </a:xfrm>
          <a:prstGeom prst="roundRect">
            <a:avLst>
              <a:gd name="adj" fmla="val 40000"/>
            </a:avLst>
          </a:prstGeom>
          <a:solidFill>
            <a:srgbClr val="EEEFF5"/>
          </a:solidFill>
          <a:ln/>
          <a:effectLst>
            <a:outerShdw blurRad="54610" dist="26670" dir="13500000" algn="bl" rotWithShape="0">
              <a:srgbClr val="FFFFFF">
                <a:alpha val="70000"/>
              </a:srgbClr>
            </a:outerShdw>
          </a:effectLst>
        </p:spPr>
        <p:txBody>
          <a:bodyPr/>
          <a:lstStyle/>
          <a:p>
            <a:endParaRPr lang="tr-TR"/>
          </a:p>
        </p:txBody>
      </p:sp>
      <p:sp>
        <p:nvSpPr>
          <p:cNvPr id="9" name="Text 6"/>
          <p:cNvSpPr/>
          <p:nvPr/>
        </p:nvSpPr>
        <p:spPr>
          <a:xfrm>
            <a:off x="5363885" y="4922877"/>
            <a:ext cx="197287" cy="352306"/>
          </a:xfrm>
          <a:prstGeom prst="rect">
            <a:avLst/>
          </a:prstGeom>
          <a:noFill/>
          <a:ln/>
        </p:spPr>
        <p:txBody>
          <a:bodyPr wrap="none" lIns="0" tIns="0" rIns="0" bIns="0" rtlCol="0" anchor="t"/>
          <a:lstStyle/>
          <a:p>
            <a:pPr marL="0" indent="0" algn="ctr">
              <a:lnSpc>
                <a:spcPts val="2750"/>
              </a:lnSpc>
              <a:buNone/>
            </a:pPr>
            <a:r>
              <a:rPr lang="en-US" sz="2750" b="1" dirty="0">
                <a:solidFill>
                  <a:srgbClr val="272525"/>
                </a:solidFill>
                <a:ea typeface="Barlow Bold" pitchFamily="34" charset="-122"/>
                <a:cs typeface="Barlow Bold" pitchFamily="34" charset="-120"/>
              </a:rPr>
              <a:t>2</a:t>
            </a:r>
            <a:endParaRPr lang="en-US" sz="2750" dirty="0"/>
          </a:p>
        </p:txBody>
      </p:sp>
      <p:sp>
        <p:nvSpPr>
          <p:cNvPr id="10" name="Text 7"/>
          <p:cNvSpPr/>
          <p:nvPr/>
        </p:nvSpPr>
        <p:spPr>
          <a:xfrm>
            <a:off x="5936694" y="4847987"/>
            <a:ext cx="2936200" cy="366951"/>
          </a:xfrm>
          <a:prstGeom prst="rect">
            <a:avLst/>
          </a:prstGeom>
          <a:noFill/>
          <a:ln/>
        </p:spPr>
        <p:txBody>
          <a:bodyPr wrap="none" lIns="0" tIns="0" rIns="0" bIns="0" rtlCol="0" anchor="t"/>
          <a:lstStyle/>
          <a:p>
            <a:pPr marL="0" indent="0">
              <a:lnSpc>
                <a:spcPts val="2850"/>
              </a:lnSpc>
              <a:buNone/>
            </a:pPr>
            <a:r>
              <a:rPr lang="en-US" sz="2300" b="1" dirty="0">
                <a:solidFill>
                  <a:srgbClr val="272525"/>
                </a:solidFill>
                <a:ea typeface="Barlow Bold" pitchFamily="34" charset="-122"/>
                <a:cs typeface="Barlow Bold" pitchFamily="34" charset="-120"/>
              </a:rPr>
              <a:t>Özellik Seçimi</a:t>
            </a:r>
            <a:endParaRPr lang="en-US" sz="2300" dirty="0"/>
          </a:p>
        </p:txBody>
      </p:sp>
      <p:sp>
        <p:nvSpPr>
          <p:cNvPr id="11" name="Text 8"/>
          <p:cNvSpPr/>
          <p:nvPr/>
        </p:nvSpPr>
        <p:spPr>
          <a:xfrm>
            <a:off x="5936694" y="5348764"/>
            <a:ext cx="3482221" cy="1784747"/>
          </a:xfrm>
          <a:prstGeom prst="rect">
            <a:avLst/>
          </a:prstGeom>
          <a:noFill/>
          <a:ln/>
        </p:spPr>
        <p:txBody>
          <a:bodyPr wrap="square" lIns="0" tIns="0" rIns="0" bIns="0" rtlCol="0" anchor="t"/>
          <a:lstStyle/>
          <a:p>
            <a:pPr marL="0" indent="0">
              <a:lnSpc>
                <a:spcPts val="2800"/>
              </a:lnSpc>
              <a:buNone/>
            </a:pPr>
            <a:r>
              <a:rPr lang="en-US" sz="1750" dirty="0">
                <a:solidFill>
                  <a:srgbClr val="272525"/>
                </a:solidFill>
                <a:ea typeface="Montserrat" pitchFamily="34" charset="-122"/>
                <a:cs typeface="Montserrat" pitchFamily="34" charset="-120"/>
              </a:rPr>
              <a:t>Analiz için gerekli olmayan ID sütunu veri setinden kaldırılmıştır. Bu, modelin sadece ilgili özelliklere odaklanmasını sağlar.</a:t>
            </a:r>
            <a:endParaRPr lang="en-US" sz="1750" dirty="0"/>
          </a:p>
        </p:txBody>
      </p:sp>
      <p:sp>
        <p:nvSpPr>
          <p:cNvPr id="12" name="Shape 9"/>
          <p:cNvSpPr/>
          <p:nvPr/>
        </p:nvSpPr>
        <p:spPr>
          <a:xfrm>
            <a:off x="9642038" y="4847987"/>
            <a:ext cx="502087" cy="502087"/>
          </a:xfrm>
          <a:prstGeom prst="roundRect">
            <a:avLst>
              <a:gd name="adj" fmla="val 40000"/>
            </a:avLst>
          </a:prstGeom>
          <a:solidFill>
            <a:srgbClr val="EEEFF5"/>
          </a:solidFill>
          <a:ln/>
          <a:effectLst>
            <a:outerShdw blurRad="54610" dist="26670" dir="13500000" algn="bl" rotWithShape="0">
              <a:srgbClr val="FFFFFF">
                <a:alpha val="70000"/>
              </a:srgbClr>
            </a:outerShdw>
          </a:effectLst>
        </p:spPr>
        <p:txBody>
          <a:bodyPr/>
          <a:lstStyle/>
          <a:p>
            <a:endParaRPr lang="tr-TR"/>
          </a:p>
        </p:txBody>
      </p:sp>
      <p:sp>
        <p:nvSpPr>
          <p:cNvPr id="13" name="Text 10"/>
          <p:cNvSpPr/>
          <p:nvPr/>
        </p:nvSpPr>
        <p:spPr>
          <a:xfrm>
            <a:off x="9797891" y="4922877"/>
            <a:ext cx="190262" cy="352306"/>
          </a:xfrm>
          <a:prstGeom prst="rect">
            <a:avLst/>
          </a:prstGeom>
          <a:noFill/>
          <a:ln/>
        </p:spPr>
        <p:txBody>
          <a:bodyPr wrap="none" lIns="0" tIns="0" rIns="0" bIns="0" rtlCol="0" anchor="t"/>
          <a:lstStyle/>
          <a:p>
            <a:pPr marL="0" indent="0" algn="ctr">
              <a:lnSpc>
                <a:spcPts val="2750"/>
              </a:lnSpc>
              <a:buNone/>
            </a:pPr>
            <a:r>
              <a:rPr lang="en-US" sz="2750" b="1" dirty="0">
                <a:solidFill>
                  <a:srgbClr val="272525"/>
                </a:solidFill>
                <a:ea typeface="Barlow Bold" pitchFamily="34" charset="-122"/>
                <a:cs typeface="Barlow Bold" pitchFamily="34" charset="-120"/>
              </a:rPr>
              <a:t>3</a:t>
            </a:r>
            <a:endParaRPr lang="en-US" sz="2750" dirty="0"/>
          </a:p>
        </p:txBody>
      </p:sp>
      <p:sp>
        <p:nvSpPr>
          <p:cNvPr id="14" name="Text 11"/>
          <p:cNvSpPr/>
          <p:nvPr/>
        </p:nvSpPr>
        <p:spPr>
          <a:xfrm>
            <a:off x="10367248" y="4847987"/>
            <a:ext cx="2936200" cy="366951"/>
          </a:xfrm>
          <a:prstGeom prst="rect">
            <a:avLst/>
          </a:prstGeom>
          <a:noFill/>
          <a:ln/>
        </p:spPr>
        <p:txBody>
          <a:bodyPr wrap="none" lIns="0" tIns="0" rIns="0" bIns="0" rtlCol="0" anchor="t"/>
          <a:lstStyle/>
          <a:p>
            <a:pPr marL="0" indent="0">
              <a:lnSpc>
                <a:spcPts val="2850"/>
              </a:lnSpc>
              <a:buNone/>
            </a:pPr>
            <a:r>
              <a:rPr lang="en-US" sz="2300" b="1" dirty="0">
                <a:solidFill>
                  <a:srgbClr val="272525"/>
                </a:solidFill>
                <a:ea typeface="Barlow Bold" pitchFamily="34" charset="-122"/>
                <a:cs typeface="Barlow Bold" pitchFamily="34" charset="-120"/>
              </a:rPr>
              <a:t>Etiket Kodlama</a:t>
            </a:r>
            <a:endParaRPr lang="en-US" sz="2300" dirty="0"/>
          </a:p>
        </p:txBody>
      </p:sp>
      <p:sp>
        <p:nvSpPr>
          <p:cNvPr id="15" name="Text 12"/>
          <p:cNvSpPr/>
          <p:nvPr/>
        </p:nvSpPr>
        <p:spPr>
          <a:xfrm>
            <a:off x="10367248" y="5348764"/>
            <a:ext cx="3482221" cy="1784747"/>
          </a:xfrm>
          <a:prstGeom prst="rect">
            <a:avLst/>
          </a:prstGeom>
          <a:noFill/>
          <a:ln/>
        </p:spPr>
        <p:txBody>
          <a:bodyPr wrap="square" lIns="0" tIns="0" rIns="0" bIns="0" rtlCol="0" anchor="t"/>
          <a:lstStyle/>
          <a:p>
            <a:pPr marL="0" indent="0">
              <a:lnSpc>
                <a:spcPts val="2800"/>
              </a:lnSpc>
              <a:buNone/>
            </a:pPr>
            <a:r>
              <a:rPr lang="en-US" sz="1750" dirty="0">
                <a:solidFill>
                  <a:srgbClr val="272525"/>
                </a:solidFill>
                <a:ea typeface="Montserrat" pitchFamily="34" charset="-122"/>
                <a:cs typeface="Montserrat" pitchFamily="34" charset="-120"/>
              </a:rPr>
              <a:t>Teşhis etiketi 0 (İyi Huylu) ve 1 (Kötü Huylu) olacak şekilde kodlanmıştır. Bu, sınıflandırma algoritmaları için etiketleri sayısal hale getirir.</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9223" y="691158"/>
            <a:ext cx="7778353" cy="1147763"/>
          </a:xfrm>
          <a:prstGeom prst="rect">
            <a:avLst/>
          </a:prstGeom>
          <a:noFill/>
          <a:ln/>
        </p:spPr>
        <p:txBody>
          <a:bodyPr wrap="square" lIns="0" tIns="0" rIns="0" bIns="0" rtlCol="0" anchor="t"/>
          <a:lstStyle/>
          <a:p>
            <a:pPr marL="0" indent="0">
              <a:lnSpc>
                <a:spcPts val="4500"/>
              </a:lnSpc>
              <a:buNone/>
            </a:pPr>
            <a:r>
              <a:rPr lang="en-US" sz="3600" dirty="0">
                <a:solidFill>
                  <a:srgbClr val="00002E"/>
                </a:solidFill>
                <a:latin typeface="Nunito Semi Bold" pitchFamily="34" charset="0"/>
                <a:ea typeface="Nunito Semi Bold" pitchFamily="34" charset="-122"/>
                <a:cs typeface="Nunito Semi Bold" pitchFamily="34" charset="-120"/>
              </a:rPr>
              <a:t>Boyut </a:t>
            </a:r>
            <a:r>
              <a:rPr lang="en-US" sz="3600" dirty="0" err="1">
                <a:solidFill>
                  <a:srgbClr val="00002E"/>
                </a:solidFill>
                <a:latin typeface="Nunito Semi Bold" pitchFamily="34" charset="0"/>
                <a:ea typeface="Nunito Semi Bold" pitchFamily="34" charset="-122"/>
                <a:cs typeface="Nunito Semi Bold" pitchFamily="34" charset="-120"/>
              </a:rPr>
              <a:t>İndirgeme</a:t>
            </a:r>
            <a:r>
              <a:rPr lang="en-US" sz="3600" dirty="0">
                <a:solidFill>
                  <a:srgbClr val="00002E"/>
                </a:solidFill>
                <a:latin typeface="Nunito Semi Bold" pitchFamily="34" charset="0"/>
                <a:ea typeface="Nunito Semi Bold" pitchFamily="34" charset="-122"/>
                <a:cs typeface="Nunito Semi Bold" pitchFamily="34" charset="-120"/>
              </a:rPr>
              <a:t> </a:t>
            </a:r>
            <a:r>
              <a:rPr lang="en-US" sz="3600" dirty="0" err="1">
                <a:solidFill>
                  <a:srgbClr val="00002E"/>
                </a:solidFill>
                <a:latin typeface="Nunito Semi Bold" pitchFamily="34" charset="0"/>
                <a:ea typeface="Nunito Semi Bold" pitchFamily="34" charset="-122"/>
                <a:cs typeface="Nunito Semi Bold" pitchFamily="34" charset="-120"/>
              </a:rPr>
              <a:t>Teknikleri</a:t>
            </a:r>
            <a:endParaRPr lang="en-US" sz="3600" dirty="0"/>
          </a:p>
        </p:txBody>
      </p:sp>
      <p:sp>
        <p:nvSpPr>
          <p:cNvPr id="4" name="Shape 1"/>
          <p:cNvSpPr/>
          <p:nvPr/>
        </p:nvSpPr>
        <p:spPr>
          <a:xfrm>
            <a:off x="6169223" y="2131576"/>
            <a:ext cx="7778353" cy="1464112"/>
          </a:xfrm>
          <a:prstGeom prst="roundRect">
            <a:avLst>
              <a:gd name="adj" fmla="val 19989"/>
            </a:avLst>
          </a:prstGeom>
          <a:solidFill>
            <a:srgbClr val="F3F3FF"/>
          </a:solidFill>
          <a:ln w="22860">
            <a:solidFill>
              <a:srgbClr val="2D4DF2"/>
            </a:solidFill>
            <a:prstDash val="solid"/>
          </a:ln>
        </p:spPr>
        <p:txBody>
          <a:bodyPr/>
          <a:lstStyle/>
          <a:p>
            <a:endParaRPr lang="tr-TR"/>
          </a:p>
        </p:txBody>
      </p:sp>
      <p:sp>
        <p:nvSpPr>
          <p:cNvPr id="5" name="Text 2"/>
          <p:cNvSpPr/>
          <p:nvPr/>
        </p:nvSpPr>
        <p:spPr>
          <a:xfrm>
            <a:off x="6387108" y="2349460"/>
            <a:ext cx="2295287" cy="286941"/>
          </a:xfrm>
          <a:prstGeom prst="rect">
            <a:avLst/>
          </a:prstGeom>
          <a:noFill/>
          <a:ln/>
        </p:spPr>
        <p:txBody>
          <a:bodyPr wrap="none" lIns="0" tIns="0" rIns="0" bIns="0" rtlCol="0" anchor="t"/>
          <a:lstStyle/>
          <a:p>
            <a:pPr marL="0" indent="0">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PCA Principal Component Analysis </a:t>
            </a:r>
            <a:endParaRPr lang="en-US" sz="1800" dirty="0"/>
          </a:p>
        </p:txBody>
      </p:sp>
      <p:sp>
        <p:nvSpPr>
          <p:cNvPr id="6" name="Text 3"/>
          <p:cNvSpPr/>
          <p:nvPr/>
        </p:nvSpPr>
        <p:spPr>
          <a:xfrm>
            <a:off x="6387108" y="2753439"/>
            <a:ext cx="7342584" cy="624364"/>
          </a:xfrm>
          <a:prstGeom prst="rect">
            <a:avLst/>
          </a:prstGeom>
          <a:noFill/>
          <a:ln/>
        </p:spPr>
        <p:txBody>
          <a:bodyPr wrap="square" lIns="0" tIns="0" rIns="0" bIns="0" rtlCol="0" anchor="t"/>
          <a:lstStyle/>
          <a:p>
            <a:pPr marL="0" indent="0">
              <a:lnSpc>
                <a:spcPts val="2450"/>
              </a:lnSpc>
              <a:buNone/>
            </a:pPr>
            <a:r>
              <a:rPr lang="en-US" sz="1500" dirty="0">
                <a:solidFill>
                  <a:srgbClr val="00002E"/>
                </a:solidFill>
                <a:latin typeface="PT Sans" pitchFamily="34" charset="0"/>
                <a:ea typeface="PT Sans" pitchFamily="34" charset="-122"/>
                <a:cs typeface="PT Sans" pitchFamily="34" charset="-120"/>
              </a:rPr>
              <a:t>Veri setindeki varyansı en üst düzeye çıkararak boyut indirgeme işlemi yapar. Doğrusal ilişkileri etkili bir şekilde yakalar, ancak doğrusal olmayan yapılar için uygun olmayabilir.</a:t>
            </a:r>
            <a:endParaRPr lang="en-US" sz="1500" dirty="0"/>
          </a:p>
        </p:txBody>
      </p:sp>
      <p:sp>
        <p:nvSpPr>
          <p:cNvPr id="7" name="Shape 4"/>
          <p:cNvSpPr/>
          <p:nvPr/>
        </p:nvSpPr>
        <p:spPr>
          <a:xfrm>
            <a:off x="6169223" y="3790712"/>
            <a:ext cx="7778353" cy="1776293"/>
          </a:xfrm>
          <a:prstGeom prst="roundRect">
            <a:avLst>
              <a:gd name="adj" fmla="val 16476"/>
            </a:avLst>
          </a:prstGeom>
          <a:solidFill>
            <a:srgbClr val="F3F3FF"/>
          </a:solidFill>
          <a:ln w="22860">
            <a:solidFill>
              <a:srgbClr val="018CE1"/>
            </a:solidFill>
            <a:prstDash val="solid"/>
          </a:ln>
        </p:spPr>
        <p:txBody>
          <a:bodyPr/>
          <a:lstStyle/>
          <a:p>
            <a:endParaRPr lang="tr-TR"/>
          </a:p>
        </p:txBody>
      </p:sp>
      <p:sp>
        <p:nvSpPr>
          <p:cNvPr id="8" name="Text 5"/>
          <p:cNvSpPr/>
          <p:nvPr/>
        </p:nvSpPr>
        <p:spPr>
          <a:xfrm>
            <a:off x="6387108" y="4008596"/>
            <a:ext cx="2295287" cy="286941"/>
          </a:xfrm>
          <a:prstGeom prst="rect">
            <a:avLst/>
          </a:prstGeom>
          <a:noFill/>
          <a:ln/>
        </p:spPr>
        <p:txBody>
          <a:bodyPr wrap="none" lIns="0" tIns="0" rIns="0" bIns="0" rtlCol="0" anchor="t"/>
          <a:lstStyle/>
          <a:p>
            <a:pPr marL="0" indent="0">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LDA Linear Discriminant Analysis </a:t>
            </a:r>
            <a:endParaRPr lang="en-US" sz="1800" dirty="0"/>
          </a:p>
        </p:txBody>
      </p:sp>
      <p:sp>
        <p:nvSpPr>
          <p:cNvPr id="9" name="Text 6"/>
          <p:cNvSpPr/>
          <p:nvPr/>
        </p:nvSpPr>
        <p:spPr>
          <a:xfrm>
            <a:off x="6387108" y="4412575"/>
            <a:ext cx="7342584" cy="936546"/>
          </a:xfrm>
          <a:prstGeom prst="rect">
            <a:avLst/>
          </a:prstGeom>
          <a:noFill/>
          <a:ln/>
        </p:spPr>
        <p:txBody>
          <a:bodyPr wrap="square" lIns="0" tIns="0" rIns="0" bIns="0" rtlCol="0" anchor="t"/>
          <a:lstStyle/>
          <a:p>
            <a:pPr marL="0" indent="0">
              <a:lnSpc>
                <a:spcPts val="2450"/>
              </a:lnSpc>
              <a:buNone/>
            </a:pPr>
            <a:r>
              <a:rPr lang="en-US" sz="1500" dirty="0">
                <a:solidFill>
                  <a:srgbClr val="00002E"/>
                </a:solidFill>
                <a:latin typeface="PT Sans" pitchFamily="34" charset="0"/>
                <a:ea typeface="PT Sans" pitchFamily="34" charset="-122"/>
                <a:cs typeface="PT Sans" pitchFamily="34" charset="-120"/>
              </a:rPr>
              <a:t>Sınıflar arasındaki farklılığı maksimize ederek sınıflandırma için optimize edilmiş boyut indirgeme sağlar. Sınıf bilgisine dayalı olarak çalışır, ancak varsayımlarına bağlı olarak performansı değişebilir.</a:t>
            </a:r>
            <a:endParaRPr lang="en-US" sz="1500" dirty="0"/>
          </a:p>
        </p:txBody>
      </p:sp>
      <p:sp>
        <p:nvSpPr>
          <p:cNvPr id="10" name="Shape 7"/>
          <p:cNvSpPr/>
          <p:nvPr/>
        </p:nvSpPr>
        <p:spPr>
          <a:xfrm>
            <a:off x="6169223" y="5762030"/>
            <a:ext cx="7778353" cy="1776293"/>
          </a:xfrm>
          <a:prstGeom prst="roundRect">
            <a:avLst>
              <a:gd name="adj" fmla="val 16476"/>
            </a:avLst>
          </a:prstGeom>
          <a:solidFill>
            <a:srgbClr val="F3F3FF"/>
          </a:solidFill>
          <a:ln w="22860">
            <a:solidFill>
              <a:srgbClr val="DA33BF"/>
            </a:solidFill>
            <a:prstDash val="solid"/>
          </a:ln>
        </p:spPr>
        <p:txBody>
          <a:bodyPr/>
          <a:lstStyle/>
          <a:p>
            <a:endParaRPr lang="tr-TR"/>
          </a:p>
        </p:txBody>
      </p:sp>
      <p:sp>
        <p:nvSpPr>
          <p:cNvPr id="11" name="Text 8"/>
          <p:cNvSpPr/>
          <p:nvPr/>
        </p:nvSpPr>
        <p:spPr>
          <a:xfrm>
            <a:off x="6387108" y="5979914"/>
            <a:ext cx="2295287" cy="286941"/>
          </a:xfrm>
          <a:prstGeom prst="rect">
            <a:avLst/>
          </a:prstGeom>
          <a:noFill/>
          <a:ln/>
        </p:spPr>
        <p:txBody>
          <a:bodyPr wrap="none" lIns="0" tIns="0" rIns="0" bIns="0" rtlCol="0" anchor="t"/>
          <a:lstStyle/>
          <a:p>
            <a:pPr marL="0" indent="0">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t-SNE t-Distributed Stochastic Neighbor Embedding </a:t>
            </a:r>
            <a:endParaRPr lang="en-US" sz="1800" dirty="0"/>
          </a:p>
        </p:txBody>
      </p:sp>
      <p:sp>
        <p:nvSpPr>
          <p:cNvPr id="12" name="Text 9"/>
          <p:cNvSpPr/>
          <p:nvPr/>
        </p:nvSpPr>
        <p:spPr>
          <a:xfrm>
            <a:off x="6387108" y="6383893"/>
            <a:ext cx="7342584" cy="936546"/>
          </a:xfrm>
          <a:prstGeom prst="rect">
            <a:avLst/>
          </a:prstGeom>
          <a:noFill/>
          <a:ln/>
        </p:spPr>
        <p:txBody>
          <a:bodyPr wrap="square" lIns="0" tIns="0" rIns="0" bIns="0" rtlCol="0" anchor="t"/>
          <a:lstStyle/>
          <a:p>
            <a:pPr marL="0" indent="0">
              <a:lnSpc>
                <a:spcPts val="2450"/>
              </a:lnSpc>
              <a:buNone/>
            </a:pPr>
            <a:r>
              <a:rPr lang="en-US" sz="1500" dirty="0">
                <a:solidFill>
                  <a:srgbClr val="00002E"/>
                </a:solidFill>
                <a:latin typeface="PT Sans" pitchFamily="34" charset="0"/>
                <a:ea typeface="PT Sans" pitchFamily="34" charset="-122"/>
                <a:cs typeface="PT Sans" pitchFamily="34" charset="-120"/>
              </a:rPr>
              <a:t>Görselleştirme için mükemmeldir, yüksek boyutlu verileri düşük boyutlu bir uzaya koruyarak karmaşık yapıları ve kümelenmeleri ortaya çıkarır. Hesaplama maliyeti ve parametrelere duyarlılığa dikkat etmek gerekir.</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1633" y="536377"/>
            <a:ext cx="7609999" cy="572810"/>
          </a:xfrm>
          <a:prstGeom prst="rect">
            <a:avLst/>
          </a:prstGeom>
          <a:noFill/>
          <a:ln/>
        </p:spPr>
        <p:txBody>
          <a:bodyPr wrap="none" lIns="0" tIns="0" rIns="0" bIns="0" rtlCol="0" anchor="t"/>
          <a:lstStyle/>
          <a:p>
            <a:pPr marL="0" indent="0">
              <a:lnSpc>
                <a:spcPts val="4500"/>
              </a:lnSpc>
              <a:buNone/>
            </a:pPr>
            <a:r>
              <a:rPr lang="en-US" sz="3600" dirty="0">
                <a:solidFill>
                  <a:srgbClr val="00002E"/>
                </a:solidFill>
                <a:latin typeface="Nunito Semi Bold" pitchFamily="34" charset="0"/>
                <a:ea typeface="Nunito Semi Bold" pitchFamily="34" charset="-122"/>
                <a:cs typeface="Nunito Semi Bold" pitchFamily="34" charset="-120"/>
              </a:rPr>
              <a:t>Principal Component Analysis (PCA)</a:t>
            </a:r>
            <a:endParaRPr lang="en-US" sz="3600" dirty="0"/>
          </a:p>
        </p:txBody>
      </p:sp>
      <p:sp>
        <p:nvSpPr>
          <p:cNvPr id="6" name="Text 2"/>
          <p:cNvSpPr/>
          <p:nvPr/>
        </p:nvSpPr>
        <p:spPr>
          <a:xfrm>
            <a:off x="681633" y="2176918"/>
            <a:ext cx="7780734" cy="623173"/>
          </a:xfrm>
          <a:prstGeom prst="rect">
            <a:avLst/>
          </a:prstGeom>
          <a:noFill/>
          <a:ln/>
        </p:spPr>
        <p:txBody>
          <a:bodyPr wrap="square" lIns="0" tIns="0" rIns="0" bIns="0" rtlCol="0" anchor="t"/>
          <a:lstStyle/>
          <a:p>
            <a:pPr marL="0" indent="0">
              <a:lnSpc>
                <a:spcPts val="3100"/>
              </a:lnSpc>
              <a:buNone/>
            </a:pPr>
            <a:r>
              <a:rPr lang="en-US" sz="1500" dirty="0">
                <a:solidFill>
                  <a:srgbClr val="272525"/>
                </a:solidFill>
                <a:latin typeface="PT Sans" panose="020B0503020203020204" pitchFamily="34" charset="-94"/>
                <a:ea typeface="Montserrat" pitchFamily="34" charset="-122"/>
                <a:cs typeface="Montserrat" pitchFamily="34" charset="-120"/>
              </a:rPr>
              <a:t>PCA, </a:t>
            </a:r>
            <a:r>
              <a:rPr lang="en-US" sz="1500" dirty="0" err="1">
                <a:solidFill>
                  <a:srgbClr val="272525"/>
                </a:solidFill>
                <a:latin typeface="PT Sans" panose="020B0503020203020204" pitchFamily="34" charset="-94"/>
                <a:ea typeface="Montserrat" pitchFamily="34" charset="-122"/>
                <a:cs typeface="Montserrat" pitchFamily="34" charset="-120"/>
              </a:rPr>
              <a:t>verinin</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varyansını</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en</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fazla</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açıklayan</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temel</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bileşenleri</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bulur</a:t>
            </a:r>
            <a:r>
              <a:rPr lang="en-US" sz="1500" dirty="0">
                <a:solidFill>
                  <a:srgbClr val="272525"/>
                </a:solidFill>
                <a:latin typeface="PT Sans" panose="020B0503020203020204" pitchFamily="34" charset="-94"/>
                <a:ea typeface="Montserrat" pitchFamily="34" charset="-122"/>
                <a:cs typeface="Montserrat" pitchFamily="34" charset="-120"/>
              </a:rPr>
              <a:t>. Bu </a:t>
            </a:r>
            <a:r>
              <a:rPr lang="en-US" sz="1500" dirty="0" err="1">
                <a:solidFill>
                  <a:srgbClr val="272525"/>
                </a:solidFill>
                <a:latin typeface="PT Sans" panose="020B0503020203020204" pitchFamily="34" charset="-94"/>
                <a:ea typeface="Montserrat" pitchFamily="34" charset="-122"/>
                <a:cs typeface="Montserrat" pitchFamily="34" charset="-120"/>
              </a:rPr>
              <a:t>temel</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bileşenler</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orijinal</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verinin</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düşük</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boyutlu</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bir</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temsilini</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oluşturur</a:t>
            </a:r>
            <a:r>
              <a:rPr lang="en-US" sz="1500" dirty="0">
                <a:solidFill>
                  <a:srgbClr val="272525"/>
                </a:solidFill>
                <a:latin typeface="PT Sans" panose="020B0503020203020204" pitchFamily="34" charset="-94"/>
                <a:ea typeface="Montserrat" pitchFamily="34" charset="-122"/>
                <a:cs typeface="Montserrat" pitchFamily="34" charset="-120"/>
              </a:rPr>
              <a:t>.</a:t>
            </a:r>
            <a:endParaRPr lang="en-US" sz="1500" dirty="0">
              <a:latin typeface="PT Sans" panose="020B0503020203020204" pitchFamily="34" charset="-94"/>
            </a:endParaRPr>
          </a:p>
        </p:txBody>
      </p:sp>
      <p:sp>
        <p:nvSpPr>
          <p:cNvPr id="9" name="Text 4"/>
          <p:cNvSpPr/>
          <p:nvPr/>
        </p:nvSpPr>
        <p:spPr>
          <a:xfrm>
            <a:off x="681633" y="3118196"/>
            <a:ext cx="7780734" cy="623173"/>
          </a:xfrm>
          <a:prstGeom prst="rect">
            <a:avLst/>
          </a:prstGeom>
          <a:noFill/>
          <a:ln/>
        </p:spPr>
        <p:txBody>
          <a:bodyPr wrap="square" lIns="0" tIns="0" rIns="0" bIns="0" rtlCol="0" anchor="t"/>
          <a:lstStyle/>
          <a:p>
            <a:pPr marL="0" indent="0" algn="l">
              <a:lnSpc>
                <a:spcPts val="2450"/>
              </a:lnSpc>
              <a:buNone/>
            </a:pPr>
            <a:r>
              <a:rPr lang="en-US" sz="1500" dirty="0">
                <a:solidFill>
                  <a:srgbClr val="00002E"/>
                </a:solidFill>
                <a:latin typeface="PT Sans" pitchFamily="34" charset="0"/>
                <a:ea typeface="PT Sans" pitchFamily="34" charset="-122"/>
                <a:cs typeface="PT Sans" pitchFamily="34" charset="-120"/>
              </a:rPr>
              <a:t>PCA, orijinal özellikleri lineer olarak dönüştürerek yeni bir özellik uzayı oluşturur. Bu dönüşüm, verinin temel yapısını koruyarak boyutları azaltmayı amaçlar.</a:t>
            </a:r>
            <a:endParaRPr lang="en-US" sz="1500" dirty="0"/>
          </a:p>
        </p:txBody>
      </p:sp>
      <p:sp>
        <p:nvSpPr>
          <p:cNvPr id="14" name="Text 4">
            <a:extLst>
              <a:ext uri="{FF2B5EF4-FFF2-40B4-BE49-F238E27FC236}">
                <a16:creationId xmlns:a16="http://schemas.microsoft.com/office/drawing/2014/main" id="{F6DD9B5C-0DC2-8AB0-2AD8-F5F1723E70C1}"/>
              </a:ext>
            </a:extLst>
          </p:cNvPr>
          <p:cNvSpPr/>
          <p:nvPr/>
        </p:nvSpPr>
        <p:spPr>
          <a:xfrm>
            <a:off x="681633" y="4783136"/>
            <a:ext cx="7780734" cy="623173"/>
          </a:xfrm>
          <a:prstGeom prst="rect">
            <a:avLst/>
          </a:prstGeom>
          <a:noFill/>
          <a:ln/>
        </p:spPr>
        <p:txBody>
          <a:bodyPr wrap="square" lIns="0" tIns="0" rIns="0" bIns="0" rtlCol="0" anchor="t"/>
          <a:lstStyle/>
          <a:p>
            <a:pPr marL="0" indent="0">
              <a:lnSpc>
                <a:spcPts val="3100"/>
              </a:lnSpc>
              <a:buNone/>
            </a:pPr>
            <a:r>
              <a:rPr lang="en-US" sz="1500" dirty="0">
                <a:solidFill>
                  <a:srgbClr val="272525"/>
                </a:solidFill>
                <a:latin typeface="PT Sans" panose="020B0503020203020204" pitchFamily="34" charset="-94"/>
                <a:ea typeface="Montserrat" pitchFamily="34" charset="-122"/>
                <a:cs typeface="Montserrat" pitchFamily="34" charset="-120"/>
              </a:rPr>
              <a:t>PCA, </a:t>
            </a:r>
            <a:r>
              <a:rPr lang="en-US" sz="1500" dirty="0" err="1">
                <a:solidFill>
                  <a:srgbClr val="272525"/>
                </a:solidFill>
                <a:latin typeface="PT Sans" panose="020B0503020203020204" pitchFamily="34" charset="-94"/>
                <a:ea typeface="Montserrat" pitchFamily="34" charset="-122"/>
                <a:cs typeface="Montserrat" pitchFamily="34" charset="-120"/>
              </a:rPr>
              <a:t>hızlı</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basit</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ve</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veri</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kümesindeki</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varyansın</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büyük</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bir</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kısmını</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korumak</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için</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etkilidir</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Ayrıca</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veri</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gürültüsünü</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azaltmaya</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yardımcı</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olur</a:t>
            </a:r>
            <a:r>
              <a:rPr lang="en-US" sz="1500" dirty="0">
                <a:solidFill>
                  <a:srgbClr val="272525"/>
                </a:solidFill>
                <a:latin typeface="PT Sans" panose="020B0503020203020204" pitchFamily="34" charset="-94"/>
                <a:ea typeface="Montserrat" pitchFamily="34" charset="-122"/>
                <a:cs typeface="Montserrat" pitchFamily="34" charset="-120"/>
              </a:rPr>
              <a:t>.</a:t>
            </a:r>
            <a:endParaRPr lang="en-US" sz="1500" dirty="0">
              <a:latin typeface="PT Sans" panose="020B0503020203020204" pitchFamily="34" charset="-94"/>
            </a:endParaRPr>
          </a:p>
        </p:txBody>
      </p:sp>
      <p:sp>
        <p:nvSpPr>
          <p:cNvPr id="16" name="Text 6">
            <a:extLst>
              <a:ext uri="{FF2B5EF4-FFF2-40B4-BE49-F238E27FC236}">
                <a16:creationId xmlns:a16="http://schemas.microsoft.com/office/drawing/2014/main" id="{104095DA-8C4A-5F99-71BB-673F2ACED874}"/>
              </a:ext>
            </a:extLst>
          </p:cNvPr>
          <p:cNvSpPr/>
          <p:nvPr/>
        </p:nvSpPr>
        <p:spPr>
          <a:xfrm>
            <a:off x="681633" y="6263019"/>
            <a:ext cx="7780734" cy="623173"/>
          </a:xfrm>
          <a:prstGeom prst="rect">
            <a:avLst/>
          </a:prstGeom>
          <a:noFill/>
          <a:ln/>
        </p:spPr>
        <p:txBody>
          <a:bodyPr wrap="square" lIns="0" tIns="0" rIns="0" bIns="0" rtlCol="0" anchor="t"/>
          <a:lstStyle/>
          <a:p>
            <a:pPr marL="0" indent="0">
              <a:lnSpc>
                <a:spcPts val="3100"/>
              </a:lnSpc>
              <a:buNone/>
            </a:pPr>
            <a:r>
              <a:rPr lang="en-US" sz="1500" dirty="0">
                <a:solidFill>
                  <a:srgbClr val="272525"/>
                </a:solidFill>
                <a:latin typeface="PT Sans" panose="020B0503020203020204" pitchFamily="34" charset="-94"/>
                <a:ea typeface="Montserrat" pitchFamily="34" charset="-122"/>
                <a:cs typeface="Montserrat" pitchFamily="34" charset="-120"/>
              </a:rPr>
              <a:t>PCA, </a:t>
            </a:r>
            <a:r>
              <a:rPr lang="en-US" sz="1500" dirty="0" err="1">
                <a:solidFill>
                  <a:srgbClr val="272525"/>
                </a:solidFill>
                <a:latin typeface="PT Sans" panose="020B0503020203020204" pitchFamily="34" charset="-94"/>
                <a:ea typeface="Montserrat" pitchFamily="34" charset="-122"/>
                <a:cs typeface="Montserrat" pitchFamily="34" charset="-120"/>
              </a:rPr>
              <a:t>sınıf</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bilgisi</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hakkında</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bilgi</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sağlamaz</a:t>
            </a:r>
            <a:r>
              <a:rPr lang="en-US" sz="1500" dirty="0">
                <a:solidFill>
                  <a:srgbClr val="272525"/>
                </a:solidFill>
                <a:latin typeface="PT Sans" panose="020B0503020203020204" pitchFamily="34" charset="-94"/>
                <a:ea typeface="Montserrat" pitchFamily="34" charset="-122"/>
                <a:cs typeface="Montserrat" pitchFamily="34" charset="-120"/>
              </a:rPr>
              <a:t>. Bu </a:t>
            </a:r>
            <a:r>
              <a:rPr lang="en-US" sz="1500" dirty="0" err="1">
                <a:solidFill>
                  <a:srgbClr val="272525"/>
                </a:solidFill>
                <a:latin typeface="PT Sans" panose="020B0503020203020204" pitchFamily="34" charset="-94"/>
                <a:ea typeface="Montserrat" pitchFamily="34" charset="-122"/>
                <a:cs typeface="Montserrat" pitchFamily="34" charset="-120"/>
              </a:rPr>
              <a:t>nedenle</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sınıflandırma</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problemlerinde</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en</a:t>
            </a:r>
            <a:r>
              <a:rPr lang="en-US" sz="1500" dirty="0">
                <a:solidFill>
                  <a:srgbClr val="272525"/>
                </a:solidFill>
                <a:latin typeface="PT Sans" panose="020B0503020203020204" pitchFamily="34" charset="-94"/>
                <a:ea typeface="Montserrat" pitchFamily="34" charset="-122"/>
                <a:cs typeface="Montserrat" pitchFamily="34" charset="-120"/>
              </a:rPr>
              <a:t> iyi </a:t>
            </a:r>
            <a:r>
              <a:rPr lang="en-US" sz="1500" dirty="0" err="1">
                <a:solidFill>
                  <a:srgbClr val="272525"/>
                </a:solidFill>
                <a:latin typeface="PT Sans" panose="020B0503020203020204" pitchFamily="34" charset="-94"/>
                <a:ea typeface="Montserrat" pitchFamily="34" charset="-122"/>
                <a:cs typeface="Montserrat" pitchFamily="34" charset="-120"/>
              </a:rPr>
              <a:t>seçim</a:t>
            </a:r>
            <a:r>
              <a:rPr lang="en-US" sz="1500" dirty="0">
                <a:solidFill>
                  <a:srgbClr val="272525"/>
                </a:solidFill>
                <a:latin typeface="PT Sans" panose="020B0503020203020204" pitchFamily="34" charset="-94"/>
                <a:ea typeface="Montserrat" pitchFamily="34" charset="-122"/>
                <a:cs typeface="Montserrat" pitchFamily="34" charset="-120"/>
              </a:rPr>
              <a:t> </a:t>
            </a:r>
            <a:r>
              <a:rPr lang="en-US" sz="1500" dirty="0" err="1">
                <a:solidFill>
                  <a:srgbClr val="272525"/>
                </a:solidFill>
                <a:latin typeface="PT Sans" panose="020B0503020203020204" pitchFamily="34" charset="-94"/>
                <a:ea typeface="Montserrat" pitchFamily="34" charset="-122"/>
                <a:cs typeface="Montserrat" pitchFamily="34" charset="-120"/>
              </a:rPr>
              <a:t>olmayabilir</a:t>
            </a:r>
            <a:r>
              <a:rPr lang="en-US" sz="1500" dirty="0">
                <a:solidFill>
                  <a:srgbClr val="272525"/>
                </a:solidFill>
                <a:latin typeface="PT Sans" panose="020B0503020203020204" pitchFamily="34" charset="-94"/>
                <a:ea typeface="Montserrat" pitchFamily="34" charset="-122"/>
                <a:cs typeface="Montserrat" pitchFamily="34" charset="-120"/>
              </a:rPr>
              <a:t>.</a:t>
            </a:r>
            <a:endParaRPr lang="en-US" sz="1500" dirty="0">
              <a:latin typeface="PT Sans" panose="020B0503020203020204" pitchFamily="34" charset="-94"/>
            </a:endParaRPr>
          </a:p>
        </p:txBody>
      </p:sp>
      <p:sp>
        <p:nvSpPr>
          <p:cNvPr id="19" name="Text 1">
            <a:extLst>
              <a:ext uri="{FF2B5EF4-FFF2-40B4-BE49-F238E27FC236}">
                <a16:creationId xmlns:a16="http://schemas.microsoft.com/office/drawing/2014/main" id="{D90B4A89-5AC4-B5E8-7634-7037331C4ABF}"/>
              </a:ext>
            </a:extLst>
          </p:cNvPr>
          <p:cNvSpPr/>
          <p:nvPr/>
        </p:nvSpPr>
        <p:spPr>
          <a:xfrm>
            <a:off x="681633" y="1682563"/>
            <a:ext cx="3248501" cy="406003"/>
          </a:xfrm>
          <a:prstGeom prst="rect">
            <a:avLst/>
          </a:prstGeom>
          <a:noFill/>
          <a:ln/>
        </p:spPr>
        <p:txBody>
          <a:bodyPr wrap="none" lIns="0" tIns="0" rIns="0" bIns="0" rtlCol="0" anchor="t"/>
          <a:lstStyle/>
          <a:p>
            <a:pPr marL="0" indent="0">
              <a:lnSpc>
                <a:spcPts val="3150"/>
              </a:lnSpc>
              <a:buNone/>
            </a:pPr>
            <a:r>
              <a:rPr lang="en-US" sz="2550" b="1" dirty="0">
                <a:solidFill>
                  <a:srgbClr val="7068F4"/>
                </a:solidFill>
                <a:ea typeface="Barlow Bold" pitchFamily="34" charset="-122"/>
                <a:cs typeface="Barlow Bold" pitchFamily="34" charset="-120"/>
              </a:rPr>
              <a:t>İşlem</a:t>
            </a:r>
            <a:endParaRPr lang="en-US" sz="2550" dirty="0"/>
          </a:p>
        </p:txBody>
      </p:sp>
      <p:sp>
        <p:nvSpPr>
          <p:cNvPr id="20" name="Text 3">
            <a:extLst>
              <a:ext uri="{FF2B5EF4-FFF2-40B4-BE49-F238E27FC236}">
                <a16:creationId xmlns:a16="http://schemas.microsoft.com/office/drawing/2014/main" id="{D083715C-9173-C01C-B500-5DC107CF9383}"/>
              </a:ext>
            </a:extLst>
          </p:cNvPr>
          <p:cNvSpPr/>
          <p:nvPr/>
        </p:nvSpPr>
        <p:spPr>
          <a:xfrm>
            <a:off x="681633" y="4174940"/>
            <a:ext cx="3248501" cy="406003"/>
          </a:xfrm>
          <a:prstGeom prst="rect">
            <a:avLst/>
          </a:prstGeom>
          <a:noFill/>
          <a:ln/>
        </p:spPr>
        <p:txBody>
          <a:bodyPr wrap="none" lIns="0" tIns="0" rIns="0" bIns="0" rtlCol="0" anchor="t"/>
          <a:lstStyle/>
          <a:p>
            <a:pPr marL="0" indent="0">
              <a:lnSpc>
                <a:spcPts val="3150"/>
              </a:lnSpc>
              <a:buNone/>
            </a:pPr>
            <a:r>
              <a:rPr lang="en-US" sz="2550" b="1" dirty="0">
                <a:solidFill>
                  <a:srgbClr val="7068F4"/>
                </a:solidFill>
                <a:ea typeface="Barlow Bold" pitchFamily="34" charset="-122"/>
                <a:cs typeface="Barlow Bold" pitchFamily="34" charset="-120"/>
              </a:rPr>
              <a:t>Avantajlar</a:t>
            </a:r>
            <a:endParaRPr lang="en-US" sz="2550" dirty="0"/>
          </a:p>
        </p:txBody>
      </p:sp>
      <p:sp>
        <p:nvSpPr>
          <p:cNvPr id="21" name="Text 5">
            <a:extLst>
              <a:ext uri="{FF2B5EF4-FFF2-40B4-BE49-F238E27FC236}">
                <a16:creationId xmlns:a16="http://schemas.microsoft.com/office/drawing/2014/main" id="{B3F2119F-2387-A653-3821-2E682AC8E5EC}"/>
              </a:ext>
            </a:extLst>
          </p:cNvPr>
          <p:cNvSpPr/>
          <p:nvPr/>
        </p:nvSpPr>
        <p:spPr>
          <a:xfrm>
            <a:off x="681632" y="5735032"/>
            <a:ext cx="3248501" cy="406003"/>
          </a:xfrm>
          <a:prstGeom prst="rect">
            <a:avLst/>
          </a:prstGeom>
          <a:noFill/>
          <a:ln/>
        </p:spPr>
        <p:txBody>
          <a:bodyPr wrap="none" lIns="0" tIns="0" rIns="0" bIns="0" rtlCol="0" anchor="t"/>
          <a:lstStyle/>
          <a:p>
            <a:pPr marL="0" indent="0">
              <a:lnSpc>
                <a:spcPts val="3150"/>
              </a:lnSpc>
              <a:buNone/>
            </a:pPr>
            <a:r>
              <a:rPr lang="en-US" sz="2550" b="1" dirty="0">
                <a:solidFill>
                  <a:srgbClr val="7068F4"/>
                </a:solidFill>
                <a:ea typeface="Barlow Bold" pitchFamily="34" charset="-122"/>
                <a:cs typeface="Barlow Bold" pitchFamily="34" charset="-120"/>
              </a:rPr>
              <a:t>Dezavantajlar</a:t>
            </a:r>
            <a:endParaRPr lang="en-US" sz="2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8896" y="862727"/>
            <a:ext cx="7359968" cy="578882"/>
          </a:xfrm>
          <a:prstGeom prst="rect">
            <a:avLst/>
          </a:prstGeom>
          <a:noFill/>
          <a:ln/>
        </p:spPr>
        <p:txBody>
          <a:bodyPr wrap="none" lIns="0" tIns="0" rIns="0" bIns="0" rtlCol="0" anchor="t"/>
          <a:lstStyle/>
          <a:p>
            <a:pPr marL="0" indent="0">
              <a:lnSpc>
                <a:spcPts val="4550"/>
              </a:lnSpc>
              <a:buNone/>
            </a:pPr>
            <a:r>
              <a:rPr lang="en-US" sz="3600" dirty="0">
                <a:solidFill>
                  <a:srgbClr val="00002E"/>
                </a:solidFill>
                <a:latin typeface="Nunito Semi Bold" pitchFamily="34" charset="0"/>
                <a:ea typeface="Nunito Semi Bold" pitchFamily="34" charset="-122"/>
                <a:cs typeface="Nunito Semi Bold" pitchFamily="34" charset="-120"/>
              </a:rPr>
              <a:t>Linear Discriminant Analysis (LDA)</a:t>
            </a:r>
            <a:endParaRPr lang="en-US" sz="3600" dirty="0"/>
          </a:p>
        </p:txBody>
      </p:sp>
      <p:sp>
        <p:nvSpPr>
          <p:cNvPr id="4" name="Shape 1"/>
          <p:cNvSpPr/>
          <p:nvPr/>
        </p:nvSpPr>
        <p:spPr>
          <a:xfrm>
            <a:off x="972622" y="1736765"/>
            <a:ext cx="22860" cy="5629989"/>
          </a:xfrm>
          <a:prstGeom prst="roundRect">
            <a:avLst>
              <a:gd name="adj" fmla="val 1291548"/>
            </a:avLst>
          </a:prstGeom>
          <a:solidFill>
            <a:srgbClr val="000000">
              <a:alpha val="8000"/>
            </a:srgbClr>
          </a:solidFill>
          <a:ln/>
        </p:spPr>
        <p:txBody>
          <a:bodyPr/>
          <a:lstStyle/>
          <a:p>
            <a:endParaRPr lang="tr-TR"/>
          </a:p>
        </p:txBody>
      </p:sp>
      <p:sp>
        <p:nvSpPr>
          <p:cNvPr id="5" name="Shape 2"/>
          <p:cNvSpPr/>
          <p:nvPr/>
        </p:nvSpPr>
        <p:spPr>
          <a:xfrm>
            <a:off x="1182588" y="2168009"/>
            <a:ext cx="688896" cy="22860"/>
          </a:xfrm>
          <a:prstGeom prst="roundRect">
            <a:avLst>
              <a:gd name="adj" fmla="val 1291548"/>
            </a:avLst>
          </a:prstGeom>
          <a:solidFill>
            <a:srgbClr val="2D4DF2"/>
          </a:solidFill>
          <a:ln/>
        </p:spPr>
        <p:txBody>
          <a:bodyPr/>
          <a:lstStyle/>
          <a:p>
            <a:endParaRPr lang="tr-TR"/>
          </a:p>
        </p:txBody>
      </p:sp>
      <p:sp>
        <p:nvSpPr>
          <p:cNvPr id="6" name="Shape 3"/>
          <p:cNvSpPr/>
          <p:nvPr/>
        </p:nvSpPr>
        <p:spPr>
          <a:xfrm>
            <a:off x="762655" y="1958102"/>
            <a:ext cx="442793" cy="442793"/>
          </a:xfrm>
          <a:prstGeom prst="roundRect">
            <a:avLst>
              <a:gd name="adj" fmla="val 66679"/>
            </a:avLst>
          </a:prstGeom>
          <a:solidFill>
            <a:srgbClr val="F3F3FF"/>
          </a:solidFill>
          <a:ln w="22860">
            <a:solidFill>
              <a:srgbClr val="2D4DF2"/>
            </a:solidFill>
            <a:prstDash val="solid"/>
          </a:ln>
        </p:spPr>
        <p:txBody>
          <a:bodyPr/>
          <a:lstStyle/>
          <a:p>
            <a:endParaRPr lang="tr-TR"/>
          </a:p>
        </p:txBody>
      </p:sp>
      <p:sp>
        <p:nvSpPr>
          <p:cNvPr id="7" name="Text 4"/>
          <p:cNvSpPr/>
          <p:nvPr/>
        </p:nvSpPr>
        <p:spPr>
          <a:xfrm>
            <a:off x="900648" y="2040493"/>
            <a:ext cx="166688" cy="277892"/>
          </a:xfrm>
          <a:prstGeom prst="rect">
            <a:avLst/>
          </a:prstGeom>
          <a:noFill/>
          <a:ln/>
        </p:spPr>
        <p:txBody>
          <a:bodyPr wrap="none" lIns="0" tIns="0" rIns="0" bIns="0" rtlCol="0" anchor="t"/>
          <a:lstStyle/>
          <a:p>
            <a:pPr marL="0" indent="0" algn="ctr">
              <a:lnSpc>
                <a:spcPts val="2150"/>
              </a:lnSpc>
              <a:buNone/>
            </a:pPr>
            <a:r>
              <a:rPr lang="en-US" sz="2150" dirty="0">
                <a:solidFill>
                  <a:srgbClr val="00002E"/>
                </a:solidFill>
                <a:latin typeface="Nunito Semi Bold" pitchFamily="34" charset="0"/>
                <a:ea typeface="Nunito Semi Bold" pitchFamily="34" charset="-122"/>
                <a:cs typeface="Nunito Semi Bold" pitchFamily="34" charset="-120"/>
              </a:rPr>
              <a:t>1</a:t>
            </a:r>
            <a:endParaRPr lang="en-US" sz="2150" dirty="0"/>
          </a:p>
        </p:txBody>
      </p:sp>
      <p:sp>
        <p:nvSpPr>
          <p:cNvPr id="10" name="Shape 7"/>
          <p:cNvSpPr/>
          <p:nvPr/>
        </p:nvSpPr>
        <p:spPr>
          <a:xfrm>
            <a:off x="1182588" y="4110276"/>
            <a:ext cx="688896" cy="22860"/>
          </a:xfrm>
          <a:prstGeom prst="roundRect">
            <a:avLst>
              <a:gd name="adj" fmla="val 1291548"/>
            </a:avLst>
          </a:prstGeom>
          <a:solidFill>
            <a:srgbClr val="018CE1"/>
          </a:solidFill>
          <a:ln/>
        </p:spPr>
        <p:txBody>
          <a:bodyPr/>
          <a:lstStyle/>
          <a:p>
            <a:endParaRPr lang="tr-TR"/>
          </a:p>
        </p:txBody>
      </p:sp>
      <p:sp>
        <p:nvSpPr>
          <p:cNvPr id="11" name="Shape 8"/>
          <p:cNvSpPr/>
          <p:nvPr/>
        </p:nvSpPr>
        <p:spPr>
          <a:xfrm>
            <a:off x="762655" y="3900368"/>
            <a:ext cx="442793" cy="442793"/>
          </a:xfrm>
          <a:prstGeom prst="roundRect">
            <a:avLst>
              <a:gd name="adj" fmla="val 66679"/>
            </a:avLst>
          </a:prstGeom>
          <a:solidFill>
            <a:srgbClr val="F3F3FF"/>
          </a:solidFill>
          <a:ln w="22860">
            <a:solidFill>
              <a:srgbClr val="018CE1"/>
            </a:solidFill>
            <a:prstDash val="solid"/>
          </a:ln>
        </p:spPr>
        <p:txBody>
          <a:bodyPr/>
          <a:lstStyle/>
          <a:p>
            <a:endParaRPr lang="tr-TR"/>
          </a:p>
        </p:txBody>
      </p:sp>
      <p:sp>
        <p:nvSpPr>
          <p:cNvPr id="12" name="Text 9"/>
          <p:cNvSpPr/>
          <p:nvPr/>
        </p:nvSpPr>
        <p:spPr>
          <a:xfrm>
            <a:off x="900648" y="3982760"/>
            <a:ext cx="166688" cy="277892"/>
          </a:xfrm>
          <a:prstGeom prst="rect">
            <a:avLst/>
          </a:prstGeom>
          <a:noFill/>
          <a:ln/>
        </p:spPr>
        <p:txBody>
          <a:bodyPr wrap="none" lIns="0" tIns="0" rIns="0" bIns="0" rtlCol="0" anchor="t"/>
          <a:lstStyle/>
          <a:p>
            <a:pPr marL="0" indent="0" algn="ctr">
              <a:lnSpc>
                <a:spcPts val="2150"/>
              </a:lnSpc>
              <a:buNone/>
            </a:pPr>
            <a:r>
              <a:rPr lang="en-US" sz="2150" dirty="0">
                <a:solidFill>
                  <a:srgbClr val="00002E"/>
                </a:solidFill>
                <a:latin typeface="Nunito Semi Bold" pitchFamily="34" charset="0"/>
                <a:ea typeface="Nunito Semi Bold" pitchFamily="34" charset="-122"/>
                <a:cs typeface="Nunito Semi Bold" pitchFamily="34" charset="-120"/>
              </a:rPr>
              <a:t>2</a:t>
            </a:r>
            <a:endParaRPr lang="en-US" sz="2150" dirty="0"/>
          </a:p>
        </p:txBody>
      </p:sp>
      <p:sp>
        <p:nvSpPr>
          <p:cNvPr id="15" name="Shape 12"/>
          <p:cNvSpPr/>
          <p:nvPr/>
        </p:nvSpPr>
        <p:spPr>
          <a:xfrm>
            <a:off x="1182588" y="6052542"/>
            <a:ext cx="688896" cy="22860"/>
          </a:xfrm>
          <a:prstGeom prst="roundRect">
            <a:avLst>
              <a:gd name="adj" fmla="val 1291548"/>
            </a:avLst>
          </a:prstGeom>
          <a:solidFill>
            <a:srgbClr val="DA33BF"/>
          </a:solidFill>
          <a:ln/>
        </p:spPr>
        <p:txBody>
          <a:bodyPr/>
          <a:lstStyle/>
          <a:p>
            <a:endParaRPr lang="tr-TR"/>
          </a:p>
        </p:txBody>
      </p:sp>
      <p:sp>
        <p:nvSpPr>
          <p:cNvPr id="16" name="Shape 13"/>
          <p:cNvSpPr/>
          <p:nvPr/>
        </p:nvSpPr>
        <p:spPr>
          <a:xfrm>
            <a:off x="762655" y="5842635"/>
            <a:ext cx="442793" cy="442793"/>
          </a:xfrm>
          <a:prstGeom prst="roundRect">
            <a:avLst>
              <a:gd name="adj" fmla="val 66679"/>
            </a:avLst>
          </a:prstGeom>
          <a:solidFill>
            <a:srgbClr val="F3F3FF"/>
          </a:solidFill>
          <a:ln w="22860">
            <a:solidFill>
              <a:srgbClr val="DA33BF"/>
            </a:solidFill>
            <a:prstDash val="solid"/>
          </a:ln>
        </p:spPr>
        <p:txBody>
          <a:bodyPr/>
          <a:lstStyle/>
          <a:p>
            <a:endParaRPr lang="tr-TR"/>
          </a:p>
        </p:txBody>
      </p:sp>
      <p:sp>
        <p:nvSpPr>
          <p:cNvPr id="17" name="Text 14"/>
          <p:cNvSpPr/>
          <p:nvPr/>
        </p:nvSpPr>
        <p:spPr>
          <a:xfrm>
            <a:off x="900648" y="5925026"/>
            <a:ext cx="166688" cy="277892"/>
          </a:xfrm>
          <a:prstGeom prst="rect">
            <a:avLst/>
          </a:prstGeom>
          <a:noFill/>
          <a:ln/>
        </p:spPr>
        <p:txBody>
          <a:bodyPr wrap="none" lIns="0" tIns="0" rIns="0" bIns="0" rtlCol="0" anchor="t"/>
          <a:lstStyle/>
          <a:p>
            <a:pPr marL="0" indent="0" algn="ctr">
              <a:lnSpc>
                <a:spcPts val="2150"/>
              </a:lnSpc>
              <a:buNone/>
            </a:pPr>
            <a:r>
              <a:rPr lang="en-US" sz="2150" dirty="0">
                <a:solidFill>
                  <a:srgbClr val="00002E"/>
                </a:solidFill>
                <a:latin typeface="Nunito Semi Bold" pitchFamily="34" charset="0"/>
                <a:ea typeface="Nunito Semi Bold" pitchFamily="34" charset="-122"/>
                <a:cs typeface="Nunito Semi Bold" pitchFamily="34" charset="-120"/>
              </a:rPr>
              <a:t>3</a:t>
            </a:r>
            <a:endParaRPr lang="en-US" sz="2150" dirty="0"/>
          </a:p>
        </p:txBody>
      </p:sp>
      <p:sp>
        <p:nvSpPr>
          <p:cNvPr id="20" name="Text 1">
            <a:extLst>
              <a:ext uri="{FF2B5EF4-FFF2-40B4-BE49-F238E27FC236}">
                <a16:creationId xmlns:a16="http://schemas.microsoft.com/office/drawing/2014/main" id="{C21FD45A-C5CE-C29C-F4A0-CF444DF766D6}"/>
              </a:ext>
            </a:extLst>
          </p:cNvPr>
          <p:cNvSpPr/>
          <p:nvPr/>
        </p:nvSpPr>
        <p:spPr>
          <a:xfrm>
            <a:off x="2366635" y="1958102"/>
            <a:ext cx="3248501" cy="406003"/>
          </a:xfrm>
          <a:prstGeom prst="rect">
            <a:avLst/>
          </a:prstGeom>
          <a:noFill/>
          <a:ln/>
        </p:spPr>
        <p:txBody>
          <a:bodyPr wrap="none" lIns="0" tIns="0" rIns="0" bIns="0" rtlCol="0" anchor="t"/>
          <a:lstStyle/>
          <a:p>
            <a:pPr marL="0" indent="0">
              <a:lnSpc>
                <a:spcPts val="3150"/>
              </a:lnSpc>
              <a:buNone/>
            </a:pPr>
            <a:r>
              <a:rPr lang="en-US" sz="2550" b="1" dirty="0">
                <a:solidFill>
                  <a:srgbClr val="7068F4"/>
                </a:solidFill>
                <a:ea typeface="Barlow Bold" pitchFamily="34" charset="-122"/>
                <a:cs typeface="Barlow Bold" pitchFamily="34" charset="-120"/>
              </a:rPr>
              <a:t>İşlem</a:t>
            </a:r>
            <a:endParaRPr lang="en-US" sz="2550" dirty="0"/>
          </a:p>
        </p:txBody>
      </p:sp>
      <p:sp>
        <p:nvSpPr>
          <p:cNvPr id="21" name="Text 2">
            <a:extLst>
              <a:ext uri="{FF2B5EF4-FFF2-40B4-BE49-F238E27FC236}">
                <a16:creationId xmlns:a16="http://schemas.microsoft.com/office/drawing/2014/main" id="{E867FCD0-01B0-169C-6BFF-62C5AC36F4C8}"/>
              </a:ext>
            </a:extLst>
          </p:cNvPr>
          <p:cNvSpPr/>
          <p:nvPr/>
        </p:nvSpPr>
        <p:spPr>
          <a:xfrm>
            <a:off x="2300584" y="2405300"/>
            <a:ext cx="6970932" cy="2765346"/>
          </a:xfrm>
          <a:prstGeom prst="rect">
            <a:avLst/>
          </a:prstGeom>
          <a:noFill/>
          <a:ln/>
        </p:spPr>
        <p:txBody>
          <a:bodyPr wrap="square" lIns="0" tIns="0" rIns="0" bIns="0" rtlCol="0" anchor="t"/>
          <a:lstStyle/>
          <a:p>
            <a:pPr marL="0" indent="0">
              <a:lnSpc>
                <a:spcPts val="3100"/>
              </a:lnSpc>
              <a:buNone/>
            </a:pPr>
            <a:r>
              <a:rPr lang="en-US" sz="1900" dirty="0">
                <a:solidFill>
                  <a:srgbClr val="272525"/>
                </a:solidFill>
                <a:ea typeface="Montserrat" pitchFamily="34" charset="-122"/>
                <a:cs typeface="Montserrat" pitchFamily="34" charset="-120"/>
              </a:rPr>
              <a:t>LDA, sınıflar arasındaki ayrımı maksimize eden doğrusal dönüşümleri belirler. Bu dönüşümler, sınıflandırma algoritmalarının daha iyi performans göstermesine yardımcı olur.</a:t>
            </a:r>
            <a:endParaRPr lang="en-US" sz="1900" dirty="0"/>
          </a:p>
        </p:txBody>
      </p:sp>
      <p:sp>
        <p:nvSpPr>
          <p:cNvPr id="22" name="Text 3">
            <a:extLst>
              <a:ext uri="{FF2B5EF4-FFF2-40B4-BE49-F238E27FC236}">
                <a16:creationId xmlns:a16="http://schemas.microsoft.com/office/drawing/2014/main" id="{41ADDC14-60AE-706A-B81F-E3801D86B1DF}"/>
              </a:ext>
            </a:extLst>
          </p:cNvPr>
          <p:cNvSpPr/>
          <p:nvPr/>
        </p:nvSpPr>
        <p:spPr>
          <a:xfrm>
            <a:off x="2260639" y="3846909"/>
            <a:ext cx="3248501" cy="406003"/>
          </a:xfrm>
          <a:prstGeom prst="rect">
            <a:avLst/>
          </a:prstGeom>
          <a:noFill/>
          <a:ln/>
        </p:spPr>
        <p:txBody>
          <a:bodyPr wrap="none" lIns="0" tIns="0" rIns="0" bIns="0" rtlCol="0" anchor="t"/>
          <a:lstStyle/>
          <a:p>
            <a:pPr marL="0" indent="0">
              <a:lnSpc>
                <a:spcPts val="3150"/>
              </a:lnSpc>
              <a:buNone/>
            </a:pPr>
            <a:r>
              <a:rPr lang="en-US" sz="2550" b="1" dirty="0">
                <a:solidFill>
                  <a:srgbClr val="7068F4"/>
                </a:solidFill>
                <a:ea typeface="Barlow Bold" pitchFamily="34" charset="-122"/>
                <a:cs typeface="Barlow Bold" pitchFamily="34" charset="-120"/>
              </a:rPr>
              <a:t>Avantajlar</a:t>
            </a:r>
            <a:endParaRPr lang="en-US" sz="2550" dirty="0"/>
          </a:p>
        </p:txBody>
      </p:sp>
      <p:sp>
        <p:nvSpPr>
          <p:cNvPr id="23" name="Text 4">
            <a:extLst>
              <a:ext uri="{FF2B5EF4-FFF2-40B4-BE49-F238E27FC236}">
                <a16:creationId xmlns:a16="http://schemas.microsoft.com/office/drawing/2014/main" id="{2AD234BD-4DDF-89B0-35DA-19448FE39D41}"/>
              </a:ext>
            </a:extLst>
          </p:cNvPr>
          <p:cNvSpPr/>
          <p:nvPr/>
        </p:nvSpPr>
        <p:spPr>
          <a:xfrm>
            <a:off x="2251382" y="4158089"/>
            <a:ext cx="6754506" cy="2370296"/>
          </a:xfrm>
          <a:prstGeom prst="rect">
            <a:avLst/>
          </a:prstGeom>
          <a:noFill/>
          <a:ln/>
        </p:spPr>
        <p:txBody>
          <a:bodyPr wrap="square" lIns="0" tIns="0" rIns="0" bIns="0" rtlCol="0" anchor="t"/>
          <a:lstStyle/>
          <a:p>
            <a:pPr marL="0" indent="0">
              <a:lnSpc>
                <a:spcPts val="3100"/>
              </a:lnSpc>
              <a:buNone/>
            </a:pPr>
            <a:r>
              <a:rPr lang="en-US" sz="1900" dirty="0">
                <a:solidFill>
                  <a:srgbClr val="272525"/>
                </a:solidFill>
                <a:ea typeface="Montserrat" pitchFamily="34" charset="-122"/>
                <a:cs typeface="Montserrat" pitchFamily="34" charset="-120"/>
              </a:rPr>
              <a:t>LDA, sınıf bilgisini dikkate alarak, sınıflandırma problemleri için PCA'dan daha etkilidir. Ayrıca, veri kümesinde küçük bir varyans olsa bile iyi performans gösterir.</a:t>
            </a:r>
            <a:endParaRPr lang="en-US" sz="1900" dirty="0"/>
          </a:p>
        </p:txBody>
      </p:sp>
      <p:sp>
        <p:nvSpPr>
          <p:cNvPr id="24" name="Text 5">
            <a:extLst>
              <a:ext uri="{FF2B5EF4-FFF2-40B4-BE49-F238E27FC236}">
                <a16:creationId xmlns:a16="http://schemas.microsoft.com/office/drawing/2014/main" id="{5B7E7A36-31DE-59EE-8A5A-224F3EC8E9E9}"/>
              </a:ext>
            </a:extLst>
          </p:cNvPr>
          <p:cNvSpPr/>
          <p:nvPr/>
        </p:nvSpPr>
        <p:spPr>
          <a:xfrm>
            <a:off x="2260639" y="5802699"/>
            <a:ext cx="3248501" cy="406003"/>
          </a:xfrm>
          <a:prstGeom prst="rect">
            <a:avLst/>
          </a:prstGeom>
          <a:noFill/>
          <a:ln/>
        </p:spPr>
        <p:txBody>
          <a:bodyPr wrap="none" lIns="0" tIns="0" rIns="0" bIns="0" rtlCol="0" anchor="t"/>
          <a:lstStyle/>
          <a:p>
            <a:pPr marL="0" indent="0">
              <a:lnSpc>
                <a:spcPts val="3150"/>
              </a:lnSpc>
              <a:buNone/>
            </a:pPr>
            <a:r>
              <a:rPr lang="en-US" sz="2550" b="1" dirty="0">
                <a:solidFill>
                  <a:srgbClr val="7068F4"/>
                </a:solidFill>
                <a:ea typeface="Barlow Bold" pitchFamily="34" charset="-122"/>
                <a:cs typeface="Barlow Bold" pitchFamily="34" charset="-120"/>
              </a:rPr>
              <a:t>Dezavantajlar</a:t>
            </a:r>
            <a:endParaRPr lang="en-US" sz="2550" dirty="0"/>
          </a:p>
        </p:txBody>
      </p:sp>
      <p:sp>
        <p:nvSpPr>
          <p:cNvPr id="25" name="Text 6">
            <a:extLst>
              <a:ext uri="{FF2B5EF4-FFF2-40B4-BE49-F238E27FC236}">
                <a16:creationId xmlns:a16="http://schemas.microsoft.com/office/drawing/2014/main" id="{40524BE6-C466-5ED0-DA71-89C4BA185429}"/>
              </a:ext>
            </a:extLst>
          </p:cNvPr>
          <p:cNvSpPr/>
          <p:nvPr/>
        </p:nvSpPr>
        <p:spPr>
          <a:xfrm>
            <a:off x="2260639" y="6296308"/>
            <a:ext cx="6567399" cy="1975247"/>
          </a:xfrm>
          <a:prstGeom prst="rect">
            <a:avLst/>
          </a:prstGeom>
          <a:noFill/>
          <a:ln/>
        </p:spPr>
        <p:txBody>
          <a:bodyPr wrap="square" lIns="0" tIns="0" rIns="0" bIns="0" rtlCol="0" anchor="t"/>
          <a:lstStyle/>
          <a:p>
            <a:pPr marL="0" indent="0">
              <a:lnSpc>
                <a:spcPts val="3100"/>
              </a:lnSpc>
              <a:buNone/>
            </a:pPr>
            <a:r>
              <a:rPr lang="en-US" sz="1900" dirty="0">
                <a:solidFill>
                  <a:srgbClr val="272525"/>
                </a:solidFill>
                <a:ea typeface="Montserrat" pitchFamily="34" charset="-122"/>
                <a:cs typeface="Montserrat" pitchFamily="34" charset="-120"/>
              </a:rPr>
              <a:t>LDA, doğrusal olarak ayrıştırılabilir veri için en iyi sonucu verir. Dolayısıyla, doğrusal olmayan veri kümeleri için uygun olmayabilir.</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8660" y="761524"/>
            <a:ext cx="7726680" cy="1191101"/>
          </a:xfrm>
          <a:prstGeom prst="rect">
            <a:avLst/>
          </a:prstGeom>
          <a:noFill/>
          <a:ln/>
        </p:spPr>
        <p:txBody>
          <a:bodyPr wrap="square" lIns="0" tIns="0" rIns="0" bIns="0" rtlCol="0" anchor="t"/>
          <a:lstStyle/>
          <a:p>
            <a:pPr marL="0" indent="0">
              <a:lnSpc>
                <a:spcPts val="4650"/>
              </a:lnSpc>
              <a:buNone/>
            </a:pPr>
            <a:r>
              <a:rPr lang="en-US" sz="3750" dirty="0">
                <a:solidFill>
                  <a:srgbClr val="00002E"/>
                </a:solidFill>
                <a:latin typeface="Nunito Semi Bold" pitchFamily="34" charset="0"/>
                <a:ea typeface="Nunito Semi Bold" pitchFamily="34" charset="-122"/>
                <a:cs typeface="Nunito Semi Bold" pitchFamily="34" charset="-120"/>
              </a:rPr>
              <a:t>t-Distributed Stochastic Neighbor Embedding (t-SNE)</a:t>
            </a:r>
            <a:endParaRPr lang="en-US" sz="3750" dirty="0"/>
          </a:p>
        </p:txBody>
      </p:sp>
      <p:pic>
        <p:nvPicPr>
          <p:cNvPr id="4" name="Image 1" descr="preencoded.png"/>
          <p:cNvPicPr>
            <a:picLocks noChangeAspect="1"/>
          </p:cNvPicPr>
          <p:nvPr/>
        </p:nvPicPr>
        <p:blipFill>
          <a:blip r:embed="rId4"/>
          <a:stretch>
            <a:fillRect/>
          </a:stretch>
        </p:blipFill>
        <p:spPr>
          <a:xfrm>
            <a:off x="708660" y="2256234"/>
            <a:ext cx="1012388" cy="1795939"/>
          </a:xfrm>
          <a:prstGeom prst="rect">
            <a:avLst/>
          </a:prstGeom>
        </p:spPr>
      </p:pic>
      <p:pic>
        <p:nvPicPr>
          <p:cNvPr id="7" name="Image 2" descr="preencoded.png"/>
          <p:cNvPicPr>
            <a:picLocks noChangeAspect="1"/>
          </p:cNvPicPr>
          <p:nvPr/>
        </p:nvPicPr>
        <p:blipFill>
          <a:blip r:embed="rId5"/>
          <a:stretch>
            <a:fillRect/>
          </a:stretch>
        </p:blipFill>
        <p:spPr>
          <a:xfrm>
            <a:off x="708660" y="4052173"/>
            <a:ext cx="1012388" cy="1795939"/>
          </a:xfrm>
          <a:prstGeom prst="rect">
            <a:avLst/>
          </a:prstGeom>
        </p:spPr>
      </p:pic>
      <p:pic>
        <p:nvPicPr>
          <p:cNvPr id="10" name="Image 3" descr="preencoded.png"/>
          <p:cNvPicPr>
            <a:picLocks noChangeAspect="1"/>
          </p:cNvPicPr>
          <p:nvPr/>
        </p:nvPicPr>
        <p:blipFill>
          <a:blip r:embed="rId6"/>
          <a:stretch>
            <a:fillRect/>
          </a:stretch>
        </p:blipFill>
        <p:spPr>
          <a:xfrm>
            <a:off x="708660" y="5848112"/>
            <a:ext cx="1012388" cy="1619845"/>
          </a:xfrm>
          <a:prstGeom prst="rect">
            <a:avLst/>
          </a:prstGeom>
        </p:spPr>
      </p:pic>
      <p:sp>
        <p:nvSpPr>
          <p:cNvPr id="13" name="Text 1">
            <a:extLst>
              <a:ext uri="{FF2B5EF4-FFF2-40B4-BE49-F238E27FC236}">
                <a16:creationId xmlns:a16="http://schemas.microsoft.com/office/drawing/2014/main" id="{A5B3C9E6-8ECF-CE07-C066-CBD4F1944DA4}"/>
              </a:ext>
            </a:extLst>
          </p:cNvPr>
          <p:cNvSpPr/>
          <p:nvPr/>
        </p:nvSpPr>
        <p:spPr>
          <a:xfrm>
            <a:off x="1983920" y="2256234"/>
            <a:ext cx="3248501" cy="406003"/>
          </a:xfrm>
          <a:prstGeom prst="rect">
            <a:avLst/>
          </a:prstGeom>
          <a:noFill/>
          <a:ln/>
        </p:spPr>
        <p:txBody>
          <a:bodyPr wrap="none" lIns="0" tIns="0" rIns="0" bIns="0" rtlCol="0" anchor="t"/>
          <a:lstStyle/>
          <a:p>
            <a:pPr marL="0" indent="0">
              <a:lnSpc>
                <a:spcPts val="3150"/>
              </a:lnSpc>
              <a:buNone/>
            </a:pPr>
            <a:r>
              <a:rPr lang="en-US" sz="2550" b="1" dirty="0">
                <a:solidFill>
                  <a:srgbClr val="7068F4"/>
                </a:solidFill>
                <a:ea typeface="Barlow Bold" pitchFamily="34" charset="-122"/>
                <a:cs typeface="Barlow Bold" pitchFamily="34" charset="-120"/>
              </a:rPr>
              <a:t>İşlem</a:t>
            </a:r>
            <a:endParaRPr lang="en-US" sz="2550" dirty="0"/>
          </a:p>
        </p:txBody>
      </p:sp>
      <p:sp>
        <p:nvSpPr>
          <p:cNvPr id="14" name="Text 2">
            <a:extLst>
              <a:ext uri="{FF2B5EF4-FFF2-40B4-BE49-F238E27FC236}">
                <a16:creationId xmlns:a16="http://schemas.microsoft.com/office/drawing/2014/main" id="{F46B958D-8AA8-E8BB-4820-396FCA0C0A79}"/>
              </a:ext>
            </a:extLst>
          </p:cNvPr>
          <p:cNvSpPr/>
          <p:nvPr/>
        </p:nvSpPr>
        <p:spPr>
          <a:xfrm>
            <a:off x="1983920" y="2909054"/>
            <a:ext cx="7324467" cy="2370296"/>
          </a:xfrm>
          <a:prstGeom prst="rect">
            <a:avLst/>
          </a:prstGeom>
          <a:noFill/>
          <a:ln/>
        </p:spPr>
        <p:txBody>
          <a:bodyPr wrap="square" lIns="0" tIns="0" rIns="0" bIns="0" rtlCol="0" anchor="t"/>
          <a:lstStyle/>
          <a:p>
            <a:pPr marL="0" indent="0">
              <a:lnSpc>
                <a:spcPts val="3100"/>
              </a:lnSpc>
              <a:buNone/>
            </a:pPr>
            <a:r>
              <a:rPr lang="en-US" sz="1900" dirty="0">
                <a:solidFill>
                  <a:srgbClr val="272525"/>
                </a:solidFill>
                <a:ea typeface="Montserrat" pitchFamily="34" charset="-122"/>
                <a:cs typeface="Montserrat" pitchFamily="34" charset="-120"/>
              </a:rPr>
              <a:t>t-SNE, benzer veri noktalarını birbirine yakın, farklı noktaları ise birbirinden uzak yerleştirerek yüksek boyutlu verileri görselleştirmek için kullanılır.</a:t>
            </a:r>
            <a:endParaRPr lang="en-US" sz="1900" dirty="0"/>
          </a:p>
        </p:txBody>
      </p:sp>
      <p:sp>
        <p:nvSpPr>
          <p:cNvPr id="15" name="Text 3">
            <a:extLst>
              <a:ext uri="{FF2B5EF4-FFF2-40B4-BE49-F238E27FC236}">
                <a16:creationId xmlns:a16="http://schemas.microsoft.com/office/drawing/2014/main" id="{6073877B-B5AA-75D7-2C9C-903F465882E5}"/>
              </a:ext>
            </a:extLst>
          </p:cNvPr>
          <p:cNvSpPr/>
          <p:nvPr/>
        </p:nvSpPr>
        <p:spPr>
          <a:xfrm>
            <a:off x="1983920" y="4052173"/>
            <a:ext cx="3248501" cy="406003"/>
          </a:xfrm>
          <a:prstGeom prst="rect">
            <a:avLst/>
          </a:prstGeom>
          <a:noFill/>
          <a:ln/>
        </p:spPr>
        <p:txBody>
          <a:bodyPr wrap="none" lIns="0" tIns="0" rIns="0" bIns="0" rtlCol="0" anchor="t"/>
          <a:lstStyle/>
          <a:p>
            <a:pPr marL="0" indent="0">
              <a:lnSpc>
                <a:spcPts val="3150"/>
              </a:lnSpc>
              <a:buNone/>
            </a:pPr>
            <a:r>
              <a:rPr lang="en-US" sz="2550" b="1" dirty="0">
                <a:solidFill>
                  <a:srgbClr val="7068F4"/>
                </a:solidFill>
                <a:ea typeface="Barlow Bold" pitchFamily="34" charset="-122"/>
                <a:cs typeface="Barlow Bold" pitchFamily="34" charset="-120"/>
              </a:rPr>
              <a:t>Avantajlar</a:t>
            </a:r>
            <a:endParaRPr lang="en-US" sz="2550" dirty="0"/>
          </a:p>
        </p:txBody>
      </p:sp>
      <p:sp>
        <p:nvSpPr>
          <p:cNvPr id="16" name="Text 4">
            <a:extLst>
              <a:ext uri="{FF2B5EF4-FFF2-40B4-BE49-F238E27FC236}">
                <a16:creationId xmlns:a16="http://schemas.microsoft.com/office/drawing/2014/main" id="{ACF90A32-7698-DDA7-9AAE-BFC87EC9B227}"/>
              </a:ext>
            </a:extLst>
          </p:cNvPr>
          <p:cNvSpPr/>
          <p:nvPr/>
        </p:nvSpPr>
        <p:spPr>
          <a:xfrm>
            <a:off x="1983920" y="4704993"/>
            <a:ext cx="7036790" cy="1975247"/>
          </a:xfrm>
          <a:prstGeom prst="rect">
            <a:avLst/>
          </a:prstGeom>
          <a:noFill/>
          <a:ln/>
        </p:spPr>
        <p:txBody>
          <a:bodyPr wrap="square" lIns="0" tIns="0" rIns="0" bIns="0" rtlCol="0" anchor="t"/>
          <a:lstStyle/>
          <a:p>
            <a:pPr marL="0" indent="0">
              <a:lnSpc>
                <a:spcPts val="3100"/>
              </a:lnSpc>
              <a:buNone/>
            </a:pPr>
            <a:r>
              <a:rPr lang="en-US" sz="1900" dirty="0">
                <a:solidFill>
                  <a:srgbClr val="272525"/>
                </a:solidFill>
                <a:ea typeface="Montserrat" pitchFamily="34" charset="-122"/>
                <a:cs typeface="Montserrat" pitchFamily="34" charset="-120"/>
              </a:rPr>
              <a:t>t-SNE, özellikle büyük veri kümeleri için, verideki karmaşık yapılar ve kümelenmeleri ortaya çıkarma konusunda oldukça etkilidir.</a:t>
            </a:r>
            <a:endParaRPr lang="en-US" sz="1900" dirty="0"/>
          </a:p>
        </p:txBody>
      </p:sp>
      <p:sp>
        <p:nvSpPr>
          <p:cNvPr id="17" name="Text 5">
            <a:extLst>
              <a:ext uri="{FF2B5EF4-FFF2-40B4-BE49-F238E27FC236}">
                <a16:creationId xmlns:a16="http://schemas.microsoft.com/office/drawing/2014/main" id="{98ADC30C-43D3-3A9A-E864-6A1514F7F0DF}"/>
              </a:ext>
            </a:extLst>
          </p:cNvPr>
          <p:cNvSpPr/>
          <p:nvPr/>
        </p:nvSpPr>
        <p:spPr>
          <a:xfrm>
            <a:off x="1990299" y="6016466"/>
            <a:ext cx="3248501" cy="406003"/>
          </a:xfrm>
          <a:prstGeom prst="rect">
            <a:avLst/>
          </a:prstGeom>
          <a:noFill/>
          <a:ln/>
        </p:spPr>
        <p:txBody>
          <a:bodyPr wrap="none" lIns="0" tIns="0" rIns="0" bIns="0" rtlCol="0" anchor="t"/>
          <a:lstStyle/>
          <a:p>
            <a:pPr marL="0" indent="0">
              <a:lnSpc>
                <a:spcPts val="3150"/>
              </a:lnSpc>
              <a:buNone/>
            </a:pPr>
            <a:r>
              <a:rPr lang="en-US" sz="2550" b="1" dirty="0">
                <a:solidFill>
                  <a:srgbClr val="7068F4"/>
                </a:solidFill>
                <a:ea typeface="Barlow Bold" pitchFamily="34" charset="-122"/>
                <a:cs typeface="Barlow Bold" pitchFamily="34" charset="-120"/>
              </a:rPr>
              <a:t>Dezavantajlar</a:t>
            </a:r>
            <a:endParaRPr lang="en-US" sz="2550" dirty="0"/>
          </a:p>
        </p:txBody>
      </p:sp>
      <p:sp>
        <p:nvSpPr>
          <p:cNvPr id="18" name="Text 6">
            <a:extLst>
              <a:ext uri="{FF2B5EF4-FFF2-40B4-BE49-F238E27FC236}">
                <a16:creationId xmlns:a16="http://schemas.microsoft.com/office/drawing/2014/main" id="{AC1FB27D-032A-C9D6-332D-0E84BA9898CB}"/>
              </a:ext>
            </a:extLst>
          </p:cNvPr>
          <p:cNvSpPr/>
          <p:nvPr/>
        </p:nvSpPr>
        <p:spPr>
          <a:xfrm>
            <a:off x="1990299" y="6669286"/>
            <a:ext cx="7030411" cy="1975247"/>
          </a:xfrm>
          <a:prstGeom prst="rect">
            <a:avLst/>
          </a:prstGeom>
          <a:noFill/>
          <a:ln/>
        </p:spPr>
        <p:txBody>
          <a:bodyPr wrap="square" lIns="0" tIns="0" rIns="0" bIns="0" rtlCol="0" anchor="t"/>
          <a:lstStyle/>
          <a:p>
            <a:pPr marL="0" indent="0">
              <a:lnSpc>
                <a:spcPts val="3100"/>
              </a:lnSpc>
              <a:buNone/>
            </a:pPr>
            <a:r>
              <a:rPr lang="en-US" sz="1900" dirty="0">
                <a:solidFill>
                  <a:srgbClr val="272525"/>
                </a:solidFill>
                <a:ea typeface="Montserrat" pitchFamily="34" charset="-122"/>
                <a:cs typeface="Montserrat" pitchFamily="34" charset="-120"/>
              </a:rPr>
              <a:t>t-SNE, hesaplama açısından pahalı olabilir ve sonuçlar başlangıç parametrelerine duyarlı olabilir. Küme sayısı önceden belirtilmelidir.</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68693" y="1842016"/>
            <a:ext cx="8693825" cy="726043"/>
          </a:xfrm>
          <a:prstGeom prst="rect">
            <a:avLst/>
          </a:prstGeom>
          <a:noFill/>
          <a:ln/>
        </p:spPr>
        <p:txBody>
          <a:bodyPr wrap="none" lIns="0" tIns="0" rIns="0" bIns="0" rtlCol="0" anchor="t"/>
          <a:lstStyle/>
          <a:p>
            <a:pPr marL="0" indent="0">
              <a:lnSpc>
                <a:spcPts val="5700"/>
              </a:lnSpc>
              <a:buNone/>
            </a:pPr>
            <a:r>
              <a:rPr lang="en-US" sz="4550" dirty="0">
                <a:solidFill>
                  <a:srgbClr val="00002E"/>
                </a:solidFill>
                <a:latin typeface="Nunito Semi Bold" pitchFamily="34" charset="0"/>
                <a:ea typeface="Nunito Semi Bold" pitchFamily="34" charset="-122"/>
                <a:cs typeface="Nunito Semi Bold" pitchFamily="34" charset="-120"/>
              </a:rPr>
              <a:t>Boyut İndirgeme: Neden Gerekli?</a:t>
            </a:r>
            <a:endParaRPr lang="en-US" sz="4550" dirty="0"/>
          </a:p>
        </p:txBody>
      </p:sp>
      <p:sp>
        <p:nvSpPr>
          <p:cNvPr id="3" name="Text 1"/>
          <p:cNvSpPr/>
          <p:nvPr/>
        </p:nvSpPr>
        <p:spPr>
          <a:xfrm>
            <a:off x="968693" y="3185160"/>
            <a:ext cx="2904530" cy="363141"/>
          </a:xfrm>
          <a:prstGeom prst="rect">
            <a:avLst/>
          </a:prstGeom>
          <a:noFill/>
          <a:ln/>
        </p:spPr>
        <p:txBody>
          <a:bodyPr wrap="none" lIns="0" tIns="0" rIns="0" bIns="0" rtlCol="0" anchor="t"/>
          <a:lstStyle/>
          <a:p>
            <a:pPr marL="0" indent="0">
              <a:lnSpc>
                <a:spcPts val="2850"/>
              </a:lnSpc>
              <a:buNone/>
            </a:pPr>
            <a:r>
              <a:rPr lang="en-US" sz="2250" dirty="0">
                <a:solidFill>
                  <a:srgbClr val="00002E"/>
                </a:solidFill>
                <a:latin typeface="Nunito Semi Bold" pitchFamily="34" charset="0"/>
                <a:ea typeface="Nunito Semi Bold" pitchFamily="34" charset="-122"/>
                <a:cs typeface="Nunito Semi Bold" pitchFamily="34" charset="-120"/>
              </a:rPr>
              <a:t>Hesaplama Maliyeti</a:t>
            </a:r>
            <a:endParaRPr lang="en-US" sz="2250" dirty="0"/>
          </a:p>
        </p:txBody>
      </p:sp>
      <p:sp>
        <p:nvSpPr>
          <p:cNvPr id="4" name="Text 2"/>
          <p:cNvSpPr/>
          <p:nvPr/>
        </p:nvSpPr>
        <p:spPr>
          <a:xfrm>
            <a:off x="968693" y="3795117"/>
            <a:ext cx="3828931" cy="2370296"/>
          </a:xfrm>
          <a:prstGeom prst="rect">
            <a:avLst/>
          </a:prstGeom>
          <a:noFill/>
          <a:ln/>
        </p:spPr>
        <p:txBody>
          <a:bodyPr wrap="square" lIns="0" tIns="0" rIns="0" bIns="0" rtlCol="0" anchor="t"/>
          <a:lstStyle/>
          <a:p>
            <a:pPr marL="0" indent="0">
              <a:lnSpc>
                <a:spcPts val="3100"/>
              </a:lnSpc>
              <a:buNone/>
            </a:pPr>
            <a:r>
              <a:rPr lang="en-US" sz="1900" dirty="0">
                <a:solidFill>
                  <a:srgbClr val="00002E"/>
                </a:solidFill>
                <a:latin typeface="PT Sans" pitchFamily="34" charset="0"/>
                <a:ea typeface="PT Sans" pitchFamily="34" charset="-122"/>
                <a:cs typeface="PT Sans" pitchFamily="34" charset="-120"/>
              </a:rPr>
              <a:t>Yüksek boyutlu veri setleri, analiz ve modelleme için çok fazla hesaplama gücü gerektirir. Bu, büyük veri kümeleri için eğitim sürelerinin uzamasına ve işlem maliyetlerinin artmasına yol açabilir.</a:t>
            </a:r>
            <a:endParaRPr lang="en-US" sz="1900" dirty="0"/>
          </a:p>
        </p:txBody>
      </p:sp>
      <p:sp>
        <p:nvSpPr>
          <p:cNvPr id="5" name="Text 3"/>
          <p:cNvSpPr/>
          <p:nvPr/>
        </p:nvSpPr>
        <p:spPr>
          <a:xfrm>
            <a:off x="5407462" y="3185160"/>
            <a:ext cx="2904530" cy="363141"/>
          </a:xfrm>
          <a:prstGeom prst="rect">
            <a:avLst/>
          </a:prstGeom>
          <a:noFill/>
          <a:ln/>
        </p:spPr>
        <p:txBody>
          <a:bodyPr wrap="none" lIns="0" tIns="0" rIns="0" bIns="0" rtlCol="0" anchor="t"/>
          <a:lstStyle/>
          <a:p>
            <a:pPr marL="0" indent="0">
              <a:lnSpc>
                <a:spcPts val="2850"/>
              </a:lnSpc>
              <a:buNone/>
            </a:pPr>
            <a:r>
              <a:rPr lang="en-US" sz="2250" dirty="0">
                <a:solidFill>
                  <a:srgbClr val="00002E"/>
                </a:solidFill>
                <a:latin typeface="Nunito Semi Bold" pitchFamily="34" charset="0"/>
                <a:ea typeface="Nunito Semi Bold" pitchFamily="34" charset="-122"/>
                <a:cs typeface="Nunito Semi Bold" pitchFamily="34" charset="-120"/>
              </a:rPr>
              <a:t>Aşırı Öğrenme</a:t>
            </a:r>
            <a:endParaRPr lang="en-US" sz="2250" dirty="0"/>
          </a:p>
        </p:txBody>
      </p:sp>
      <p:sp>
        <p:nvSpPr>
          <p:cNvPr id="6" name="Text 4"/>
          <p:cNvSpPr/>
          <p:nvPr/>
        </p:nvSpPr>
        <p:spPr>
          <a:xfrm>
            <a:off x="5407462" y="3795117"/>
            <a:ext cx="3828931" cy="2370296"/>
          </a:xfrm>
          <a:prstGeom prst="rect">
            <a:avLst/>
          </a:prstGeom>
          <a:noFill/>
          <a:ln/>
        </p:spPr>
        <p:txBody>
          <a:bodyPr wrap="square" lIns="0" tIns="0" rIns="0" bIns="0" rtlCol="0" anchor="t"/>
          <a:lstStyle/>
          <a:p>
            <a:pPr marL="0" indent="0">
              <a:lnSpc>
                <a:spcPts val="3100"/>
              </a:lnSpc>
              <a:buNone/>
            </a:pPr>
            <a:r>
              <a:rPr lang="en-US" sz="1900" dirty="0">
                <a:solidFill>
                  <a:srgbClr val="00002E"/>
                </a:solidFill>
                <a:latin typeface="PT Sans" pitchFamily="34" charset="0"/>
                <a:ea typeface="PT Sans" pitchFamily="34" charset="-122"/>
                <a:cs typeface="PT Sans" pitchFamily="34" charset="-120"/>
              </a:rPr>
              <a:t>Yüksek boyutlu veri setlerinde, model verileri çok iyi öğrenebilir ve yeni verilere genelleme yeteneğini kaybedebilir. Bu da aşırı öğrenme (overfitting) olarak bilinen bir sorun yaratır.</a:t>
            </a:r>
            <a:endParaRPr lang="en-US" sz="1900" dirty="0"/>
          </a:p>
        </p:txBody>
      </p:sp>
      <p:sp>
        <p:nvSpPr>
          <p:cNvPr id="7" name="Text 5"/>
          <p:cNvSpPr/>
          <p:nvPr/>
        </p:nvSpPr>
        <p:spPr>
          <a:xfrm>
            <a:off x="9846231" y="3185160"/>
            <a:ext cx="3055620" cy="363141"/>
          </a:xfrm>
          <a:prstGeom prst="rect">
            <a:avLst/>
          </a:prstGeom>
          <a:noFill/>
          <a:ln/>
        </p:spPr>
        <p:txBody>
          <a:bodyPr wrap="none" lIns="0" tIns="0" rIns="0" bIns="0" rtlCol="0" anchor="t"/>
          <a:lstStyle/>
          <a:p>
            <a:pPr marL="0" indent="0">
              <a:lnSpc>
                <a:spcPts val="2850"/>
              </a:lnSpc>
              <a:buNone/>
            </a:pPr>
            <a:r>
              <a:rPr lang="en-US" sz="2250" dirty="0">
                <a:solidFill>
                  <a:srgbClr val="00002E"/>
                </a:solidFill>
                <a:latin typeface="Nunito Semi Bold" pitchFamily="34" charset="0"/>
                <a:ea typeface="Nunito Semi Bold" pitchFamily="34" charset="-122"/>
                <a:cs typeface="Nunito Semi Bold" pitchFamily="34" charset="-120"/>
              </a:rPr>
              <a:t>Görselleştirme Zorluğu</a:t>
            </a:r>
            <a:endParaRPr lang="en-US" sz="2250" dirty="0"/>
          </a:p>
        </p:txBody>
      </p:sp>
      <p:sp>
        <p:nvSpPr>
          <p:cNvPr id="8" name="Text 6"/>
          <p:cNvSpPr/>
          <p:nvPr/>
        </p:nvSpPr>
        <p:spPr>
          <a:xfrm>
            <a:off x="9846231" y="3795117"/>
            <a:ext cx="3828931" cy="2370296"/>
          </a:xfrm>
          <a:prstGeom prst="rect">
            <a:avLst/>
          </a:prstGeom>
          <a:noFill/>
          <a:ln/>
        </p:spPr>
        <p:txBody>
          <a:bodyPr wrap="square" lIns="0" tIns="0" rIns="0" bIns="0" rtlCol="0" anchor="t"/>
          <a:lstStyle/>
          <a:p>
            <a:pPr marL="0" indent="0">
              <a:lnSpc>
                <a:spcPts val="3100"/>
              </a:lnSpc>
              <a:buNone/>
            </a:pPr>
            <a:r>
              <a:rPr lang="en-US" sz="1900" dirty="0">
                <a:solidFill>
                  <a:srgbClr val="00002E"/>
                </a:solidFill>
                <a:latin typeface="PT Sans" pitchFamily="34" charset="0"/>
                <a:ea typeface="PT Sans" pitchFamily="34" charset="-122"/>
                <a:cs typeface="PT Sans" pitchFamily="34" charset="-120"/>
              </a:rPr>
              <a:t>Yüksek boyutlu verileri görselleştirmek oldukça zordur. İnsan beyni 3 boyuttan fazlasını görselleştiremez, bu nedenle yüksek boyutlu veri setleri görsel olarak anlaşılmaz hale gelir.</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3513534" y="1443514"/>
            <a:ext cx="1256586" cy="1198483"/>
          </a:xfrm>
          <a:prstGeom prst="rect">
            <a:avLst/>
          </a:prstGeom>
        </p:spPr>
      </p:pic>
      <p:sp>
        <p:nvSpPr>
          <p:cNvPr id="4" name="Text 1"/>
          <p:cNvSpPr/>
          <p:nvPr/>
        </p:nvSpPr>
        <p:spPr>
          <a:xfrm>
            <a:off x="4079915" y="2032873"/>
            <a:ext cx="123587" cy="329684"/>
          </a:xfrm>
          <a:prstGeom prst="rect">
            <a:avLst/>
          </a:prstGeom>
          <a:noFill/>
          <a:ln/>
        </p:spPr>
        <p:txBody>
          <a:bodyPr wrap="none" lIns="0" tIns="0" rIns="0" bIns="0" rtlCol="0" anchor="t"/>
          <a:lstStyle/>
          <a:p>
            <a:pPr marL="0" indent="0" algn="ctr">
              <a:lnSpc>
                <a:spcPts val="2550"/>
              </a:lnSpc>
              <a:buNone/>
            </a:pPr>
            <a:r>
              <a:rPr lang="en-US" sz="1600" dirty="0">
                <a:solidFill>
                  <a:srgbClr val="00002E"/>
                </a:solidFill>
                <a:latin typeface="Nunito Semi Bold" pitchFamily="34" charset="0"/>
                <a:ea typeface="Nunito Semi Bold" pitchFamily="34" charset="-122"/>
                <a:cs typeface="Nunito Semi Bold" pitchFamily="34" charset="-120"/>
              </a:rPr>
              <a:t>1</a:t>
            </a:r>
            <a:endParaRPr lang="en-US" sz="1600" dirty="0"/>
          </a:p>
        </p:txBody>
      </p:sp>
      <p:sp>
        <p:nvSpPr>
          <p:cNvPr id="5" name="Text 2"/>
          <p:cNvSpPr/>
          <p:nvPr/>
        </p:nvSpPr>
        <p:spPr>
          <a:xfrm>
            <a:off x="4934903" y="1740218"/>
            <a:ext cx="1939766" cy="242411"/>
          </a:xfrm>
          <a:prstGeom prst="rect">
            <a:avLst/>
          </a:prstGeom>
          <a:noFill/>
          <a:ln/>
        </p:spPr>
        <p:txBody>
          <a:bodyPr wrap="none" lIns="0" tIns="0" rIns="0" bIns="0" rtlCol="0" anchor="t"/>
          <a:lstStyle/>
          <a:p>
            <a:pPr marL="0" indent="0" algn="l">
              <a:lnSpc>
                <a:spcPts val="1900"/>
              </a:lnSpc>
              <a:buNone/>
            </a:pPr>
            <a:r>
              <a:rPr lang="en-US" sz="1500" dirty="0" err="1">
                <a:solidFill>
                  <a:srgbClr val="00002E"/>
                </a:solidFill>
                <a:latin typeface="Nunito Semi Bold" pitchFamily="34" charset="0"/>
                <a:ea typeface="Nunito Semi Bold" pitchFamily="34" charset="-122"/>
                <a:cs typeface="Nunito Semi Bold" pitchFamily="34" charset="-120"/>
              </a:rPr>
              <a:t>Lojistik</a:t>
            </a:r>
            <a:r>
              <a:rPr lang="en-US" sz="1500" dirty="0">
                <a:solidFill>
                  <a:srgbClr val="00002E"/>
                </a:solidFill>
                <a:latin typeface="Nunito Semi Bold" pitchFamily="34" charset="0"/>
                <a:ea typeface="Nunito Semi Bold" pitchFamily="34" charset="-122"/>
                <a:cs typeface="Nunito Semi Bold" pitchFamily="34" charset="-120"/>
              </a:rPr>
              <a:t> </a:t>
            </a:r>
            <a:r>
              <a:rPr lang="en-US" sz="1500" dirty="0" err="1">
                <a:solidFill>
                  <a:srgbClr val="00002E"/>
                </a:solidFill>
                <a:latin typeface="Nunito Semi Bold" pitchFamily="34" charset="0"/>
                <a:ea typeface="Nunito Semi Bold" pitchFamily="34" charset="-122"/>
                <a:cs typeface="Nunito Semi Bold" pitchFamily="34" charset="-120"/>
              </a:rPr>
              <a:t>Regresyon</a:t>
            </a:r>
            <a:endParaRPr lang="en-US" sz="1500" dirty="0"/>
          </a:p>
        </p:txBody>
      </p:sp>
      <p:sp>
        <p:nvSpPr>
          <p:cNvPr id="6" name="Text 3"/>
          <p:cNvSpPr/>
          <p:nvPr/>
        </p:nvSpPr>
        <p:spPr>
          <a:xfrm>
            <a:off x="4934903" y="2081451"/>
            <a:ext cx="8024574" cy="263843"/>
          </a:xfrm>
          <a:prstGeom prst="rect">
            <a:avLst/>
          </a:prstGeom>
          <a:noFill/>
          <a:ln/>
        </p:spPr>
        <p:txBody>
          <a:bodyPr wrap="none" lIns="0" tIns="0" rIns="0" bIns="0" rtlCol="0" anchor="t"/>
          <a:lstStyle/>
          <a:p>
            <a:pPr marL="0" indent="0" algn="l">
              <a:lnSpc>
                <a:spcPts val="2050"/>
              </a:lnSpc>
              <a:buNone/>
            </a:pPr>
            <a:r>
              <a:rPr lang="en-US" sz="1250" dirty="0">
                <a:solidFill>
                  <a:srgbClr val="00002E"/>
                </a:solidFill>
                <a:latin typeface="PT Sans" pitchFamily="34" charset="0"/>
                <a:ea typeface="PT Sans" pitchFamily="34" charset="-122"/>
                <a:cs typeface="PT Sans" pitchFamily="34" charset="-120"/>
              </a:rPr>
              <a:t>Lineer ayrım kabiliyeti sağlar. Basit ve yorumlanabilirdir, ancak lineer olmayan verilerde performansı düşük olabilir.</a:t>
            </a:r>
            <a:endParaRPr lang="en-US" sz="1250" dirty="0"/>
          </a:p>
        </p:txBody>
      </p:sp>
      <p:sp>
        <p:nvSpPr>
          <p:cNvPr id="7" name="Shape 4"/>
          <p:cNvSpPr/>
          <p:nvPr/>
        </p:nvSpPr>
        <p:spPr>
          <a:xfrm>
            <a:off x="4811316" y="2653070"/>
            <a:ext cx="8809077" cy="11430"/>
          </a:xfrm>
          <a:prstGeom prst="roundRect">
            <a:avLst>
              <a:gd name="adj" fmla="val 2163896"/>
            </a:avLst>
          </a:prstGeom>
          <a:solidFill>
            <a:srgbClr val="2D4DF2"/>
          </a:solidFill>
          <a:ln/>
        </p:spPr>
        <p:txBody>
          <a:bodyPr/>
          <a:lstStyle/>
          <a:p>
            <a:endParaRPr lang="tr-TR"/>
          </a:p>
        </p:txBody>
      </p:sp>
      <p:pic>
        <p:nvPicPr>
          <p:cNvPr id="8" name="Image 1" descr="preencoded.png"/>
          <p:cNvPicPr>
            <a:picLocks noChangeAspect="1"/>
          </p:cNvPicPr>
          <p:nvPr/>
        </p:nvPicPr>
        <p:blipFill>
          <a:blip r:embed="rId4"/>
          <a:stretch>
            <a:fillRect/>
          </a:stretch>
        </p:blipFill>
        <p:spPr>
          <a:xfrm>
            <a:off x="2885242" y="2683192"/>
            <a:ext cx="2513171" cy="1198483"/>
          </a:xfrm>
          <a:prstGeom prst="rect">
            <a:avLst/>
          </a:prstGeom>
        </p:spPr>
      </p:pic>
      <p:sp>
        <p:nvSpPr>
          <p:cNvPr id="9" name="Text 5"/>
          <p:cNvSpPr/>
          <p:nvPr/>
        </p:nvSpPr>
        <p:spPr>
          <a:xfrm>
            <a:off x="4080034" y="3117533"/>
            <a:ext cx="123587" cy="329684"/>
          </a:xfrm>
          <a:prstGeom prst="rect">
            <a:avLst/>
          </a:prstGeom>
          <a:noFill/>
          <a:ln/>
        </p:spPr>
        <p:txBody>
          <a:bodyPr wrap="none" lIns="0" tIns="0" rIns="0" bIns="0" rtlCol="0" anchor="t"/>
          <a:lstStyle/>
          <a:p>
            <a:pPr marL="0" indent="0" algn="ctr">
              <a:lnSpc>
                <a:spcPts val="2550"/>
              </a:lnSpc>
              <a:buNone/>
            </a:pPr>
            <a:r>
              <a:rPr lang="en-US" sz="1600" dirty="0">
                <a:solidFill>
                  <a:srgbClr val="00002E"/>
                </a:solidFill>
                <a:latin typeface="Nunito Semi Bold" pitchFamily="34" charset="0"/>
                <a:ea typeface="Nunito Semi Bold" pitchFamily="34" charset="-122"/>
                <a:cs typeface="Nunito Semi Bold" pitchFamily="34" charset="-120"/>
              </a:rPr>
              <a:t>2</a:t>
            </a:r>
            <a:endParaRPr lang="en-US" sz="1600" dirty="0"/>
          </a:p>
        </p:txBody>
      </p:sp>
      <p:sp>
        <p:nvSpPr>
          <p:cNvPr id="10" name="Text 6"/>
          <p:cNvSpPr/>
          <p:nvPr/>
        </p:nvSpPr>
        <p:spPr>
          <a:xfrm>
            <a:off x="5563195" y="2847975"/>
            <a:ext cx="1939766" cy="242411"/>
          </a:xfrm>
          <a:prstGeom prst="rect">
            <a:avLst/>
          </a:prstGeom>
          <a:noFill/>
          <a:ln/>
        </p:spPr>
        <p:txBody>
          <a:bodyPr wrap="none" lIns="0" tIns="0" rIns="0" bIns="0" rtlCol="0" anchor="t"/>
          <a:lstStyle/>
          <a:p>
            <a:pPr marL="0" indent="0" algn="l">
              <a:lnSpc>
                <a:spcPts val="1900"/>
              </a:lnSpc>
              <a:buNone/>
            </a:pPr>
            <a:r>
              <a:rPr lang="en-US" sz="1500" dirty="0">
                <a:solidFill>
                  <a:srgbClr val="00002E"/>
                </a:solidFill>
                <a:latin typeface="Nunito Semi Bold" pitchFamily="34" charset="0"/>
                <a:ea typeface="Nunito Semi Bold" pitchFamily="34" charset="-122"/>
                <a:cs typeface="Nunito Semi Bold" pitchFamily="34" charset="-120"/>
              </a:rPr>
              <a:t>Random Forest</a:t>
            </a:r>
            <a:endParaRPr lang="en-US" sz="1500" dirty="0"/>
          </a:p>
        </p:txBody>
      </p:sp>
      <p:sp>
        <p:nvSpPr>
          <p:cNvPr id="11" name="Text 7"/>
          <p:cNvSpPr/>
          <p:nvPr/>
        </p:nvSpPr>
        <p:spPr>
          <a:xfrm>
            <a:off x="5563195" y="3189208"/>
            <a:ext cx="7933611" cy="527685"/>
          </a:xfrm>
          <a:prstGeom prst="rect">
            <a:avLst/>
          </a:prstGeom>
          <a:noFill/>
          <a:ln/>
        </p:spPr>
        <p:txBody>
          <a:bodyPr wrap="square" lIns="0" tIns="0" rIns="0" bIns="0" rtlCol="0" anchor="t"/>
          <a:lstStyle/>
          <a:p>
            <a:pPr marL="0" indent="0" algn="l">
              <a:lnSpc>
                <a:spcPts val="2050"/>
              </a:lnSpc>
              <a:buNone/>
            </a:pPr>
            <a:r>
              <a:rPr lang="en-US" sz="1250" dirty="0">
                <a:solidFill>
                  <a:srgbClr val="00002E"/>
                </a:solidFill>
                <a:latin typeface="PT Sans" pitchFamily="34" charset="0"/>
                <a:ea typeface="PT Sans" pitchFamily="34" charset="-122"/>
                <a:cs typeface="PT Sans" pitchFamily="34" charset="-120"/>
              </a:rPr>
              <a:t>Karar ağacı topluluğudur, çoklu karar ağacı kullanarak tahmin yapar. Aşırı uyuma karşı dayanıklıdır, ancak daha fazla hesaplama gücü gerektirir.</a:t>
            </a:r>
            <a:endParaRPr lang="en-US" sz="1250" dirty="0"/>
          </a:p>
        </p:txBody>
      </p:sp>
      <p:sp>
        <p:nvSpPr>
          <p:cNvPr id="12" name="Shape 8"/>
          <p:cNvSpPr/>
          <p:nvPr/>
        </p:nvSpPr>
        <p:spPr>
          <a:xfrm>
            <a:off x="5439608" y="3892748"/>
            <a:ext cx="8180784" cy="11430"/>
          </a:xfrm>
          <a:prstGeom prst="roundRect">
            <a:avLst>
              <a:gd name="adj" fmla="val 2163896"/>
            </a:avLst>
          </a:prstGeom>
          <a:solidFill>
            <a:srgbClr val="018CE1"/>
          </a:solidFill>
          <a:ln/>
        </p:spPr>
        <p:txBody>
          <a:bodyPr/>
          <a:lstStyle/>
          <a:p>
            <a:endParaRPr lang="tr-TR"/>
          </a:p>
        </p:txBody>
      </p:sp>
      <p:pic>
        <p:nvPicPr>
          <p:cNvPr id="13" name="Image 2" descr="preencoded.png"/>
          <p:cNvPicPr>
            <a:picLocks noChangeAspect="1"/>
          </p:cNvPicPr>
          <p:nvPr/>
        </p:nvPicPr>
        <p:blipFill>
          <a:blip r:embed="rId5"/>
          <a:stretch>
            <a:fillRect/>
          </a:stretch>
        </p:blipFill>
        <p:spPr>
          <a:xfrm>
            <a:off x="2256949" y="3922871"/>
            <a:ext cx="3769757" cy="1198483"/>
          </a:xfrm>
          <a:prstGeom prst="rect">
            <a:avLst/>
          </a:prstGeom>
        </p:spPr>
      </p:pic>
      <p:sp>
        <p:nvSpPr>
          <p:cNvPr id="14" name="Text 9"/>
          <p:cNvSpPr/>
          <p:nvPr/>
        </p:nvSpPr>
        <p:spPr>
          <a:xfrm>
            <a:off x="4079915" y="4357211"/>
            <a:ext cx="123587" cy="329684"/>
          </a:xfrm>
          <a:prstGeom prst="rect">
            <a:avLst/>
          </a:prstGeom>
          <a:noFill/>
          <a:ln/>
        </p:spPr>
        <p:txBody>
          <a:bodyPr wrap="none" lIns="0" tIns="0" rIns="0" bIns="0" rtlCol="0" anchor="t"/>
          <a:lstStyle/>
          <a:p>
            <a:pPr marL="0" indent="0" algn="ctr">
              <a:lnSpc>
                <a:spcPts val="2550"/>
              </a:lnSpc>
              <a:buNone/>
            </a:pPr>
            <a:r>
              <a:rPr lang="en-US" sz="1600" dirty="0">
                <a:solidFill>
                  <a:srgbClr val="00002E"/>
                </a:solidFill>
                <a:latin typeface="Nunito Semi Bold" pitchFamily="34" charset="0"/>
                <a:ea typeface="Nunito Semi Bold" pitchFamily="34" charset="-122"/>
                <a:cs typeface="Nunito Semi Bold" pitchFamily="34" charset="-120"/>
              </a:rPr>
              <a:t>3</a:t>
            </a:r>
            <a:endParaRPr lang="en-US" sz="1600" dirty="0"/>
          </a:p>
        </p:txBody>
      </p:sp>
      <p:sp>
        <p:nvSpPr>
          <p:cNvPr id="15" name="Text 10"/>
          <p:cNvSpPr/>
          <p:nvPr/>
        </p:nvSpPr>
        <p:spPr>
          <a:xfrm>
            <a:off x="6191488" y="4087654"/>
            <a:ext cx="2813566" cy="242411"/>
          </a:xfrm>
          <a:prstGeom prst="rect">
            <a:avLst/>
          </a:prstGeom>
          <a:noFill/>
          <a:ln/>
        </p:spPr>
        <p:txBody>
          <a:bodyPr wrap="none" lIns="0" tIns="0" rIns="0" bIns="0" rtlCol="0" anchor="t"/>
          <a:lstStyle/>
          <a:p>
            <a:pPr marL="0" indent="0" algn="l">
              <a:lnSpc>
                <a:spcPts val="1900"/>
              </a:lnSpc>
              <a:buNone/>
            </a:pPr>
            <a:r>
              <a:rPr lang="en-US" sz="1500" dirty="0">
                <a:solidFill>
                  <a:srgbClr val="00002E"/>
                </a:solidFill>
                <a:latin typeface="Nunito Semi Bold" pitchFamily="34" charset="0"/>
                <a:ea typeface="Nunito Semi Bold" pitchFamily="34" charset="-122"/>
                <a:cs typeface="Nunito Semi Bold" pitchFamily="34" charset="-120"/>
              </a:rPr>
              <a:t>Destek Vektör Makineleri (SVM)</a:t>
            </a:r>
            <a:endParaRPr lang="en-US" sz="1500" dirty="0"/>
          </a:p>
        </p:txBody>
      </p:sp>
      <p:sp>
        <p:nvSpPr>
          <p:cNvPr id="16" name="Text 11"/>
          <p:cNvSpPr/>
          <p:nvPr/>
        </p:nvSpPr>
        <p:spPr>
          <a:xfrm>
            <a:off x="6191488" y="4428887"/>
            <a:ext cx="7305318" cy="527685"/>
          </a:xfrm>
          <a:prstGeom prst="rect">
            <a:avLst/>
          </a:prstGeom>
          <a:noFill/>
          <a:ln/>
        </p:spPr>
        <p:txBody>
          <a:bodyPr wrap="square" lIns="0" tIns="0" rIns="0" bIns="0" rtlCol="0" anchor="t"/>
          <a:lstStyle/>
          <a:p>
            <a:pPr marL="0" indent="0" algn="l">
              <a:lnSpc>
                <a:spcPts val="2050"/>
              </a:lnSpc>
              <a:buNone/>
            </a:pPr>
            <a:r>
              <a:rPr lang="en-US" sz="1250" dirty="0">
                <a:solidFill>
                  <a:srgbClr val="00002E"/>
                </a:solidFill>
                <a:latin typeface="PT Sans" pitchFamily="34" charset="0"/>
                <a:ea typeface="PT Sans" pitchFamily="34" charset="-122"/>
                <a:cs typeface="PT Sans" pitchFamily="34" charset="-120"/>
              </a:rPr>
              <a:t>Veriyi sınıflar arasındaki uzaklığı maksimize eden bir hiper düzleme oturtur. Lineer olmayan sınırlarda kernel kullanarak çalışabilir. Büyük veri setlerinde eğitim süresi uzun olabilir.</a:t>
            </a:r>
            <a:endParaRPr lang="en-US" sz="1250" dirty="0"/>
          </a:p>
        </p:txBody>
      </p:sp>
      <p:sp>
        <p:nvSpPr>
          <p:cNvPr id="17" name="Shape 12"/>
          <p:cNvSpPr/>
          <p:nvPr/>
        </p:nvSpPr>
        <p:spPr>
          <a:xfrm>
            <a:off x="6067901" y="5132427"/>
            <a:ext cx="7552492" cy="11430"/>
          </a:xfrm>
          <a:prstGeom prst="roundRect">
            <a:avLst>
              <a:gd name="adj" fmla="val 2163896"/>
            </a:avLst>
          </a:prstGeom>
          <a:solidFill>
            <a:srgbClr val="DA33BF"/>
          </a:solidFill>
          <a:ln/>
        </p:spPr>
        <p:txBody>
          <a:bodyPr/>
          <a:lstStyle/>
          <a:p>
            <a:endParaRPr lang="tr-TR"/>
          </a:p>
        </p:txBody>
      </p:sp>
      <p:pic>
        <p:nvPicPr>
          <p:cNvPr id="18" name="Image 3" descr="preencoded.png"/>
          <p:cNvPicPr>
            <a:picLocks noChangeAspect="1"/>
          </p:cNvPicPr>
          <p:nvPr/>
        </p:nvPicPr>
        <p:blipFill>
          <a:blip r:embed="rId6"/>
          <a:stretch>
            <a:fillRect/>
          </a:stretch>
        </p:blipFill>
        <p:spPr>
          <a:xfrm>
            <a:off x="1628656" y="5162550"/>
            <a:ext cx="5026343" cy="1198483"/>
          </a:xfrm>
          <a:prstGeom prst="rect">
            <a:avLst/>
          </a:prstGeom>
        </p:spPr>
      </p:pic>
      <p:sp>
        <p:nvSpPr>
          <p:cNvPr id="19" name="Text 13"/>
          <p:cNvSpPr/>
          <p:nvPr/>
        </p:nvSpPr>
        <p:spPr>
          <a:xfrm>
            <a:off x="4080034" y="5596890"/>
            <a:ext cx="123587" cy="329684"/>
          </a:xfrm>
          <a:prstGeom prst="rect">
            <a:avLst/>
          </a:prstGeom>
          <a:noFill/>
          <a:ln/>
        </p:spPr>
        <p:txBody>
          <a:bodyPr wrap="none" lIns="0" tIns="0" rIns="0" bIns="0" rtlCol="0" anchor="t"/>
          <a:lstStyle/>
          <a:p>
            <a:pPr marL="0" indent="0" algn="ctr">
              <a:lnSpc>
                <a:spcPts val="2550"/>
              </a:lnSpc>
              <a:buNone/>
            </a:pPr>
            <a:r>
              <a:rPr lang="en-US" sz="1600" dirty="0">
                <a:solidFill>
                  <a:srgbClr val="00002E"/>
                </a:solidFill>
                <a:latin typeface="Nunito Semi Bold" pitchFamily="34" charset="0"/>
                <a:ea typeface="Nunito Semi Bold" pitchFamily="34" charset="-122"/>
                <a:cs typeface="Nunito Semi Bold" pitchFamily="34" charset="-120"/>
              </a:rPr>
              <a:t>4</a:t>
            </a:r>
            <a:endParaRPr lang="en-US" sz="1600" dirty="0"/>
          </a:p>
        </p:txBody>
      </p:sp>
      <p:sp>
        <p:nvSpPr>
          <p:cNvPr id="20" name="Text 14"/>
          <p:cNvSpPr/>
          <p:nvPr/>
        </p:nvSpPr>
        <p:spPr>
          <a:xfrm>
            <a:off x="6819781" y="5327332"/>
            <a:ext cx="2193131" cy="242411"/>
          </a:xfrm>
          <a:prstGeom prst="rect">
            <a:avLst/>
          </a:prstGeom>
          <a:noFill/>
          <a:ln/>
        </p:spPr>
        <p:txBody>
          <a:bodyPr wrap="none" lIns="0" tIns="0" rIns="0" bIns="0" rtlCol="0" anchor="t"/>
          <a:lstStyle/>
          <a:p>
            <a:pPr marL="0" indent="0" algn="l">
              <a:lnSpc>
                <a:spcPts val="1900"/>
              </a:lnSpc>
              <a:buNone/>
            </a:pPr>
            <a:r>
              <a:rPr lang="en-US" sz="1500" dirty="0">
                <a:solidFill>
                  <a:srgbClr val="00002E"/>
                </a:solidFill>
                <a:latin typeface="Nunito Semi Bold" pitchFamily="34" charset="0"/>
                <a:ea typeface="Nunito Semi Bold" pitchFamily="34" charset="-122"/>
                <a:cs typeface="Nunito Semi Bold" pitchFamily="34" charset="-120"/>
              </a:rPr>
              <a:t>K-En Yakın Komşu (KNN)</a:t>
            </a:r>
            <a:endParaRPr lang="en-US" sz="1500" dirty="0"/>
          </a:p>
        </p:txBody>
      </p:sp>
      <p:sp>
        <p:nvSpPr>
          <p:cNvPr id="21" name="Text 15"/>
          <p:cNvSpPr/>
          <p:nvPr/>
        </p:nvSpPr>
        <p:spPr>
          <a:xfrm>
            <a:off x="6819781" y="5668566"/>
            <a:ext cx="6677025" cy="527685"/>
          </a:xfrm>
          <a:prstGeom prst="rect">
            <a:avLst/>
          </a:prstGeom>
          <a:noFill/>
          <a:ln/>
        </p:spPr>
        <p:txBody>
          <a:bodyPr wrap="square" lIns="0" tIns="0" rIns="0" bIns="0" rtlCol="0" anchor="t"/>
          <a:lstStyle/>
          <a:p>
            <a:pPr marL="0" indent="0" algn="l">
              <a:lnSpc>
                <a:spcPts val="2050"/>
              </a:lnSpc>
              <a:buNone/>
            </a:pPr>
            <a:r>
              <a:rPr lang="en-US" sz="1250" dirty="0">
                <a:solidFill>
                  <a:srgbClr val="00002E"/>
                </a:solidFill>
                <a:latin typeface="PT Sans" pitchFamily="34" charset="0"/>
                <a:ea typeface="PT Sans" pitchFamily="34" charset="-122"/>
                <a:cs typeface="PT Sans" pitchFamily="34" charset="-120"/>
              </a:rPr>
              <a:t>En yakın komşuluk bilgilerini kullanarak tahmin yapar. Verinin dağılımına bağlı olarak etkili olabilir, ancak büyük veri setlerinde hesaplama maliyeti artar.</a:t>
            </a:r>
            <a:endParaRPr lang="en-US" sz="1250" dirty="0"/>
          </a:p>
        </p:txBody>
      </p:sp>
      <p:sp>
        <p:nvSpPr>
          <p:cNvPr id="22" name="Shape 16"/>
          <p:cNvSpPr/>
          <p:nvPr/>
        </p:nvSpPr>
        <p:spPr>
          <a:xfrm>
            <a:off x="6696194" y="6372106"/>
            <a:ext cx="6924199" cy="11430"/>
          </a:xfrm>
          <a:prstGeom prst="roundRect">
            <a:avLst>
              <a:gd name="adj" fmla="val 2163896"/>
            </a:avLst>
          </a:prstGeom>
          <a:solidFill>
            <a:srgbClr val="2D4DF2"/>
          </a:solidFill>
          <a:ln/>
        </p:spPr>
        <p:txBody>
          <a:bodyPr/>
          <a:lstStyle/>
          <a:p>
            <a:endParaRPr lang="tr-TR"/>
          </a:p>
        </p:txBody>
      </p:sp>
      <p:pic>
        <p:nvPicPr>
          <p:cNvPr id="23" name="Image 4" descr="preencoded.png"/>
          <p:cNvPicPr>
            <a:picLocks noChangeAspect="1"/>
          </p:cNvPicPr>
          <p:nvPr/>
        </p:nvPicPr>
        <p:blipFill>
          <a:blip r:embed="rId7"/>
          <a:stretch>
            <a:fillRect/>
          </a:stretch>
        </p:blipFill>
        <p:spPr>
          <a:xfrm>
            <a:off x="1000363" y="6402229"/>
            <a:ext cx="6282928" cy="1198483"/>
          </a:xfrm>
          <a:prstGeom prst="rect">
            <a:avLst/>
          </a:prstGeom>
        </p:spPr>
      </p:pic>
      <p:sp>
        <p:nvSpPr>
          <p:cNvPr id="24" name="Text 17"/>
          <p:cNvSpPr/>
          <p:nvPr/>
        </p:nvSpPr>
        <p:spPr>
          <a:xfrm>
            <a:off x="4080034" y="6836569"/>
            <a:ext cx="123587" cy="329684"/>
          </a:xfrm>
          <a:prstGeom prst="rect">
            <a:avLst/>
          </a:prstGeom>
          <a:noFill/>
          <a:ln/>
        </p:spPr>
        <p:txBody>
          <a:bodyPr wrap="none" lIns="0" tIns="0" rIns="0" bIns="0" rtlCol="0" anchor="t"/>
          <a:lstStyle/>
          <a:p>
            <a:pPr marL="0" indent="0" algn="ctr">
              <a:lnSpc>
                <a:spcPts val="2550"/>
              </a:lnSpc>
              <a:buNone/>
            </a:pPr>
            <a:r>
              <a:rPr lang="en-US" sz="1600" dirty="0">
                <a:solidFill>
                  <a:srgbClr val="00002E"/>
                </a:solidFill>
                <a:latin typeface="Nunito Semi Bold" pitchFamily="34" charset="0"/>
                <a:ea typeface="Nunito Semi Bold" pitchFamily="34" charset="-122"/>
                <a:cs typeface="Nunito Semi Bold" pitchFamily="34" charset="-120"/>
              </a:rPr>
              <a:t>5</a:t>
            </a:r>
            <a:endParaRPr lang="en-US" sz="1600" dirty="0"/>
          </a:p>
        </p:txBody>
      </p:sp>
      <p:sp>
        <p:nvSpPr>
          <p:cNvPr id="25" name="Text 18"/>
          <p:cNvSpPr/>
          <p:nvPr/>
        </p:nvSpPr>
        <p:spPr>
          <a:xfrm>
            <a:off x="7448074" y="6567011"/>
            <a:ext cx="1939766" cy="242411"/>
          </a:xfrm>
          <a:prstGeom prst="rect">
            <a:avLst/>
          </a:prstGeom>
          <a:noFill/>
          <a:ln/>
        </p:spPr>
        <p:txBody>
          <a:bodyPr wrap="none" lIns="0" tIns="0" rIns="0" bIns="0" rtlCol="0" anchor="t"/>
          <a:lstStyle/>
          <a:p>
            <a:pPr marL="0" indent="0" algn="l">
              <a:lnSpc>
                <a:spcPts val="1900"/>
              </a:lnSpc>
              <a:buNone/>
            </a:pPr>
            <a:r>
              <a:rPr lang="en-US" sz="1500" dirty="0">
                <a:solidFill>
                  <a:srgbClr val="00002E"/>
                </a:solidFill>
                <a:latin typeface="Nunito Semi Bold" pitchFamily="34" charset="0"/>
                <a:ea typeface="Nunito Semi Bold" pitchFamily="34" charset="-122"/>
                <a:cs typeface="Nunito Semi Bold" pitchFamily="34" charset="-120"/>
              </a:rPr>
              <a:t>Naive Bayes</a:t>
            </a:r>
            <a:endParaRPr lang="en-US" sz="1500" dirty="0"/>
          </a:p>
        </p:txBody>
      </p:sp>
      <p:sp>
        <p:nvSpPr>
          <p:cNvPr id="26" name="Text 19"/>
          <p:cNvSpPr/>
          <p:nvPr/>
        </p:nvSpPr>
        <p:spPr>
          <a:xfrm>
            <a:off x="7448074" y="6908244"/>
            <a:ext cx="6048732" cy="527685"/>
          </a:xfrm>
          <a:prstGeom prst="rect">
            <a:avLst/>
          </a:prstGeom>
          <a:noFill/>
          <a:ln/>
        </p:spPr>
        <p:txBody>
          <a:bodyPr wrap="square" lIns="0" tIns="0" rIns="0" bIns="0" rtlCol="0" anchor="t"/>
          <a:lstStyle/>
          <a:p>
            <a:pPr marL="0" indent="0" algn="l">
              <a:lnSpc>
                <a:spcPts val="2050"/>
              </a:lnSpc>
              <a:buNone/>
            </a:pPr>
            <a:r>
              <a:rPr lang="en-US" sz="1250" dirty="0">
                <a:solidFill>
                  <a:srgbClr val="00002E"/>
                </a:solidFill>
                <a:latin typeface="PT Sans" pitchFamily="34" charset="0"/>
                <a:ea typeface="PT Sans" pitchFamily="34" charset="-122"/>
                <a:cs typeface="PT Sans" pitchFamily="34" charset="-120"/>
              </a:rPr>
              <a:t>Özelliklerin bağımsız olduğu varsayılarak Bayes Teoremi'ni kullanır. Hızlı ve etkili bir modeldir, ancak bu bağımsızlık varsayımı her zaman gerçekleşmez.</a:t>
            </a:r>
            <a:endParaRPr lang="en-US" sz="1250" dirty="0"/>
          </a:p>
        </p:txBody>
      </p:sp>
      <p:sp>
        <p:nvSpPr>
          <p:cNvPr id="27" name="Text 0">
            <a:extLst>
              <a:ext uri="{FF2B5EF4-FFF2-40B4-BE49-F238E27FC236}">
                <a16:creationId xmlns:a16="http://schemas.microsoft.com/office/drawing/2014/main" id="{D1E2F116-3DC9-F924-FEA9-3FDDC4D735DC}"/>
              </a:ext>
            </a:extLst>
          </p:cNvPr>
          <p:cNvSpPr/>
          <p:nvPr/>
        </p:nvSpPr>
        <p:spPr>
          <a:xfrm>
            <a:off x="758569" y="607815"/>
            <a:ext cx="6586776" cy="693777"/>
          </a:xfrm>
          <a:prstGeom prst="rect">
            <a:avLst/>
          </a:prstGeom>
          <a:noFill/>
          <a:ln/>
        </p:spPr>
        <p:txBody>
          <a:bodyPr wrap="none" lIns="0" tIns="0" rIns="0" bIns="0" rtlCol="0" anchor="t"/>
          <a:lstStyle/>
          <a:p>
            <a:pPr marL="0" indent="0">
              <a:lnSpc>
                <a:spcPts val="5450"/>
              </a:lnSpc>
              <a:buNone/>
            </a:pPr>
            <a:r>
              <a:rPr lang="en-US" sz="4350" b="1" dirty="0">
                <a:solidFill>
                  <a:srgbClr val="7068F4"/>
                </a:solidFill>
                <a:ea typeface="Barlow Bold" pitchFamily="34" charset="-122"/>
                <a:cs typeface="Barlow Bold" pitchFamily="34" charset="-120"/>
              </a:rPr>
              <a:t>Sınıflandırma Algoritmaları</a:t>
            </a:r>
            <a:endParaRPr lang="en-US" sz="435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Integral</Template>
  <TotalTime>93</TotalTime>
  <Words>1712</Words>
  <Application>Microsoft Office PowerPoint</Application>
  <PresentationFormat>Custom</PresentationFormat>
  <Paragraphs>157</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Barlow Bold</vt:lpstr>
      <vt:lpstr>Tw Cen MT Condensed</vt:lpstr>
      <vt:lpstr>Nunito Semi Bold</vt:lpstr>
      <vt:lpstr>Montserrat</vt:lpstr>
      <vt:lpstr>PT Sans</vt:lpstr>
      <vt:lpstr>Wingdings 3</vt:lpstr>
      <vt:lpstr>Tw Cen MT</vt:lpstr>
      <vt:lpstr>Arial</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FIRAT KAAN BİTMEZ</cp:lastModifiedBy>
  <cp:revision>31</cp:revision>
  <dcterms:created xsi:type="dcterms:W3CDTF">2024-11-17T11:17:15Z</dcterms:created>
  <dcterms:modified xsi:type="dcterms:W3CDTF">2024-11-17T20:44:59Z</dcterms:modified>
</cp:coreProperties>
</file>